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8" r:id="rId4"/>
    <p:sldId id="259" r:id="rId5"/>
    <p:sldId id="260" r:id="rId6"/>
    <p:sldId id="268" r:id="rId7"/>
    <p:sldId id="266" r:id="rId8"/>
    <p:sldId id="267" r:id="rId9"/>
    <p:sldId id="269" r:id="rId10"/>
    <p:sldId id="263" r:id="rId11"/>
    <p:sldId id="264" r:id="rId12"/>
    <p:sldId id="265" r:id="rId13"/>
    <p:sldId id="272" r:id="rId14"/>
    <p:sldId id="270" r:id="rId15"/>
    <p:sldId id="271" r:id="rId16"/>
    <p:sldId id="278" r:id="rId17"/>
    <p:sldId id="275" r:id="rId18"/>
    <p:sldId id="274" r:id="rId19"/>
    <p:sldId id="279" r:id="rId20"/>
    <p:sldId id="277" r:id="rId21"/>
    <p:sldId id="276" r:id="rId22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85117-55E1-4479-A0D6-92021594CB36}" type="doc">
      <dgm:prSet loTypeId="urn:microsoft.com/office/officeart/2005/8/layout/radial1" loCatId="cycle" qsTypeId="urn:microsoft.com/office/officeart/2005/8/quickstyle/simple1#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A248D686-4D20-4F39-B38A-8C4E062B05FF}">
      <dgm:prSet phldrT="[Текст]"/>
      <dgm:spPr/>
      <dgm:t>
        <a:bodyPr/>
        <a:lstStyle/>
        <a:p>
          <a:r>
            <a:rPr lang="pl-PL" dirty="0" smtClean="0"/>
            <a:t>ZABYTKI</a:t>
          </a:r>
          <a:endParaRPr lang="uk-UA" dirty="0"/>
        </a:p>
      </dgm:t>
    </dgm:pt>
    <dgm:pt modelId="{E3E2D6C5-4BBA-43E8-9B0D-200484705ACF}" type="parTrans" cxnId="{D533902D-4036-41D2-A520-7DEC26781A04}">
      <dgm:prSet/>
      <dgm:spPr/>
      <dgm:t>
        <a:bodyPr/>
        <a:lstStyle/>
        <a:p>
          <a:endParaRPr lang="uk-UA"/>
        </a:p>
      </dgm:t>
    </dgm:pt>
    <dgm:pt modelId="{942B21CC-8E8B-41DD-97A8-EDC38E0FC232}" type="sibTrans" cxnId="{D533902D-4036-41D2-A520-7DEC26781A04}">
      <dgm:prSet/>
      <dgm:spPr/>
      <dgm:t>
        <a:bodyPr/>
        <a:lstStyle/>
        <a:p>
          <a:endParaRPr lang="uk-UA"/>
        </a:p>
      </dgm:t>
    </dgm:pt>
    <dgm:pt modelId="{BA5E2166-621E-40A7-B94F-F08ED34D46CB}" type="pres">
      <dgm:prSet presAssocID="{3DA85117-55E1-4479-A0D6-92021594CB3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D710DEDB-7229-4036-ADB9-85A5FE8BD8CF}" type="pres">
      <dgm:prSet presAssocID="{A248D686-4D20-4F39-B38A-8C4E062B05FF}" presName="centerShape" presStyleLbl="node0" presStyleIdx="0" presStyleCnt="1" custScaleX="111006" custScaleY="19740"/>
      <dgm:spPr/>
      <dgm:t>
        <a:bodyPr/>
        <a:lstStyle/>
        <a:p>
          <a:endParaRPr lang="uk-UA"/>
        </a:p>
      </dgm:t>
    </dgm:pt>
  </dgm:ptLst>
  <dgm:cxnLst>
    <dgm:cxn modelId="{D7576132-A44F-4458-9DC2-56111809F7B5}" type="presOf" srcId="{A248D686-4D20-4F39-B38A-8C4E062B05FF}" destId="{D710DEDB-7229-4036-ADB9-85A5FE8BD8CF}" srcOrd="0" destOrd="0" presId="urn:microsoft.com/office/officeart/2005/8/layout/radial1"/>
    <dgm:cxn modelId="{7F901490-BD46-4236-92C2-5797BCFB7AE4}" type="presOf" srcId="{3DA85117-55E1-4479-A0D6-92021594CB36}" destId="{BA5E2166-621E-40A7-B94F-F08ED34D46CB}" srcOrd="0" destOrd="0" presId="urn:microsoft.com/office/officeart/2005/8/layout/radial1"/>
    <dgm:cxn modelId="{D533902D-4036-41D2-A520-7DEC26781A04}" srcId="{3DA85117-55E1-4479-A0D6-92021594CB36}" destId="{A248D686-4D20-4F39-B38A-8C4E062B05FF}" srcOrd="0" destOrd="0" parTransId="{E3E2D6C5-4BBA-43E8-9B0D-200484705ACF}" sibTransId="{942B21CC-8E8B-41DD-97A8-EDC38E0FC232}"/>
    <dgm:cxn modelId="{CDF6B123-4A0C-43C2-BBDE-B8AFA9795E7C}" type="presParOf" srcId="{BA5E2166-621E-40A7-B94F-F08ED34D46CB}" destId="{D710DEDB-7229-4036-ADB9-85A5FE8BD8CF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10DEDB-7229-4036-ADB9-85A5FE8BD8CF}">
      <dsp:nvSpPr>
        <dsp:cNvPr id="0" name=""/>
        <dsp:cNvSpPr/>
      </dsp:nvSpPr>
      <dsp:spPr>
        <a:xfrm>
          <a:off x="409785" y="2052008"/>
          <a:ext cx="5671493" cy="10085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 smtClean="0"/>
            <a:t>ZABYTKI</a:t>
          </a:r>
          <a:endParaRPr lang="uk-UA" sz="4600" kern="1200" dirty="0"/>
        </a:p>
      </dsp:txBody>
      <dsp:txXfrm>
        <a:off x="409785" y="2052008"/>
        <a:ext cx="5671493" cy="1008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C5D1-6194-4B63-8720-5F33A35436DF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656D-D291-47B1-A447-ED6278357D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D7A4B-348A-4173-9973-4997128DF566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5A39C-B11E-4975-837E-4CC0EAA160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0774-CDBF-4EDD-BAA2-9049408C625F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8C6B9-E71E-4E6E-8130-513803974F4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7AD3-1C1F-4C64-BEEC-9D81E52D4FD2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7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987F6-24E9-43D1-941A-813E71C9844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90CA-E40A-47B5-AB8C-3817CC920A77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93B91-4C06-426A-B391-819ABC25B5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BBC88-ADDA-47D9-B779-8783BD1ACA4B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A04D7-99EC-40E0-9E74-9CE72574872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93AD-23E7-4F79-83D6-E82C4E3E0029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ED573-7D15-475A-B887-583906D6256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B6B4B-59A3-40A9-B452-76A45CAF0157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8C6CA-F98D-4B82-AA0C-8FD9FEE6F1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4F854-F1C0-45E1-BA35-5F3BBD1E7DBC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14D5-446C-4290-8A6A-60ED944F0C7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D941-5491-490E-9356-3CBFE98702C6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3C53A-E0F4-46E0-9492-42D92C247D0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2F421-68DB-484E-8103-DF6B5FE6BC40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313E5-8A21-4D6F-B45F-1AEB1E40BE9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D115-8043-4245-9B7C-177BE5A300EC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D1B3-5C5F-4FE5-9DFD-E227A459918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E5960-E894-4FE3-9242-51AB789BBCB7}" type="datetimeFigureOut">
              <a:rPr lang="uk-UA"/>
              <a:pPr>
                <a:defRPr/>
              </a:pPr>
              <a:t>27.09.2021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1BD1D6-10CF-4CA8-B1DA-17995AE2F24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75" r:id="rId9"/>
    <p:sldLayoutId id="2147483666" r:id="rId10"/>
    <p:sldLayoutId id="2147483665" r:id="rId11"/>
    <p:sldLayoutId id="21474836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читель\Desktop\Відкритий урок\20180529_142803.jpg"/>
          <p:cNvPicPr>
            <a:picLocks noChangeAspect="1" noChangeArrowheads="1"/>
          </p:cNvPicPr>
          <p:nvPr/>
        </p:nvPicPr>
        <p:blipFill>
          <a:blip r:embed="rId2" cstate="print">
            <a:lum bright="40000" contrast="20000"/>
          </a:blip>
          <a:srcRect/>
          <a:stretch>
            <a:fillRect/>
          </a:stretch>
        </p:blipFill>
        <p:spPr bwMode="auto">
          <a:xfrm>
            <a:off x="-1902" y="1"/>
            <a:ext cx="9145902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3" cstate="print"/>
          <a:srcRect t="18657"/>
          <a:stretch>
            <a:fillRect/>
          </a:stretch>
        </p:blipFill>
        <p:spPr>
          <a:xfrm>
            <a:off x="682625" y="333375"/>
            <a:ext cx="7785100" cy="3343275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5013325"/>
            <a:ext cx="6400800" cy="1223963"/>
          </a:xfrm>
        </p:spPr>
        <p:txBody>
          <a:bodyPr>
            <a:normAutofit/>
          </a:bodyPr>
          <a:lstStyle/>
          <a:p>
            <a:pPr marR="0" eaLnBrk="1" hangingPunct="1">
              <a:lnSpc>
                <a:spcPct val="80000"/>
              </a:lnSpc>
            </a:pPr>
            <a:endParaRPr lang="en-US" sz="1200" smtClean="0"/>
          </a:p>
          <a:p>
            <a:pPr marR="0" eaLnBrk="1" hangingPunct="1">
              <a:lnSpc>
                <a:spcPct val="80000"/>
              </a:lnSpc>
            </a:pPr>
            <a:endParaRPr lang="en-US" sz="1200" smtClean="0"/>
          </a:p>
          <a:p>
            <a:pPr marR="0" eaLnBrk="1" hangingPunct="1">
              <a:lnSpc>
                <a:spcPct val="80000"/>
              </a:lnSpc>
            </a:pPr>
            <a:r>
              <a: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Nauczyciel JP Radica Wiktoria</a:t>
            </a:r>
            <a:endParaRPr lang="uk-UA" sz="1600" b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R="0" eaLnBrk="1" hangingPunct="1">
              <a:lnSpc>
                <a:spcPct val="80000"/>
              </a:lnSpc>
            </a:pPr>
            <a:endParaRPr lang="pl-PL" sz="1600" b="1" smtClean="0"/>
          </a:p>
          <a:p>
            <a:pPr marR="0" eaLnBrk="1" hangingPunct="1">
              <a:lnSpc>
                <a:spcPct val="80000"/>
              </a:lnSpc>
            </a:pPr>
            <a:r>
              <a:rPr lang="uk-UA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Вчитель польської мови Радіца В.І.</a:t>
            </a:r>
            <a:endParaRPr lang="pl-PL" sz="1600" b="1" smtClean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R="0" eaLnBrk="1" hangingPunct="1">
              <a:lnSpc>
                <a:spcPct val="80000"/>
              </a:lnSpc>
            </a:pPr>
            <a:endParaRPr lang="uk-UA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3008312" cy="7413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RÓWNE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вчитель\Desktop\Відкритий урок\56_20180711_127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5050" y="908050"/>
            <a:ext cx="5111750" cy="4392613"/>
          </a:xfrm>
        </p:spPr>
      </p:pic>
      <p:pic>
        <p:nvPicPr>
          <p:cNvPr id="23555" name="Picture 3" descr="C:\Users\вчитель\Desktop\Відкритий урок\h.Korybu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76475"/>
            <a:ext cx="352425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вчитель\Desktop\Відкритий урок\ua_sigh_img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333" b="5557"/>
          <a:stretch>
            <a:fillRect/>
          </a:stretch>
        </p:blipFill>
        <p:spPr>
          <a:xfrm>
            <a:off x="179388" y="188913"/>
            <a:ext cx="8785225" cy="6408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Текст 2"/>
          <p:cNvSpPr>
            <a:spLocks noGrp="1"/>
          </p:cNvSpPr>
          <p:nvPr>
            <p:ph type="body" idx="1"/>
          </p:nvPr>
        </p:nvSpPr>
        <p:spPr>
          <a:xfrm>
            <a:off x="971550" y="5013325"/>
            <a:ext cx="3816350" cy="863600"/>
          </a:xfrm>
        </p:spPr>
        <p:txBody>
          <a:bodyPr/>
          <a:lstStyle/>
          <a:p>
            <a:pPr eaLnBrk="1" hangingPunct="1"/>
            <a:r>
              <a:rPr lang="pl-PL" smtClean="0"/>
              <a:t>Książe Jerzy </a:t>
            </a:r>
          </a:p>
          <a:p>
            <a:pPr eaLnBrk="1" hangingPunct="1"/>
            <a:r>
              <a:rPr lang="pl-PL" smtClean="0"/>
              <a:t>Aleksander Lubomirski</a:t>
            </a:r>
            <a:endParaRPr lang="uk-UA" smtClean="0"/>
          </a:p>
        </p:txBody>
      </p:sp>
      <p:pic>
        <p:nvPicPr>
          <p:cNvPr id="25602" name="Picture 3" descr="C:\Users\вчитель\Desktop\Відкритий урок\POL_COA_Lubomirski.svg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333375"/>
            <a:ext cx="4203700" cy="4386263"/>
          </a:xfrm>
        </p:spPr>
      </p:pic>
      <p:pic>
        <p:nvPicPr>
          <p:cNvPr id="25603" name="Picture 2" descr="C:\Users\вчитель\Desktop\Відкритий урок\220px-Portret_księcia_Jerzego_Aleksandra_Lubomirskieg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9338" y="260350"/>
            <a:ext cx="3241675" cy="60975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читель\Desktop\Відкритий урок\foto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020" y="260648"/>
            <a:ext cx="8524452" cy="626469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читель\Desktop\Відкритий урок\Двір_Любомирських_на_Гірці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7689" y="260648"/>
            <a:ext cx="8410665" cy="618267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вчитель\Desktop\Відкритий урок\400px-Костел_святого_Антонія_в_Рівному_DSC_58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3" y="332656"/>
            <a:ext cx="4104456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4813"/>
            <a:ext cx="41941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6" descr="816c7f88a1d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700088"/>
            <a:ext cx="7993062" cy="5624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Zamie</a:t>
            </a:r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ń stronę bierną na stronę czynną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395288" y="765175"/>
          <a:ext cx="8280920" cy="585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01"/>
                <a:gridCol w="3758238"/>
                <a:gridCol w="3995181"/>
              </a:tblGrid>
              <a:tr h="436071">
                <a:tc>
                  <a:txBody>
                    <a:bodyPr/>
                    <a:lstStyle/>
                    <a:p>
                      <a:endParaRPr lang="uk-UA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  Strona bierna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  Strona</a:t>
                      </a:r>
                      <a:r>
                        <a:rPr lang="pl-PL" baseline="0" dirty="0" smtClean="0"/>
                        <a:t> czynna</a:t>
                      </a:r>
                      <a:endParaRPr lang="uk-UA" dirty="0"/>
                    </a:p>
                  </a:txBody>
                  <a:tcPr/>
                </a:tc>
              </a:tr>
              <a:tr h="1079315">
                <a:tc>
                  <a:txBody>
                    <a:bodyPr/>
                    <a:lstStyle/>
                    <a:p>
                      <a:r>
                        <a:rPr lang="pl-PL" dirty="0" smtClean="0"/>
                        <a:t>1.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1461 r. wieś Równe była sprzedana przez Iwaszka Dyczko Wasylewicza księciu Semenowi Wasylewiczowi Nieświckiemu.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 1461r. Iwaszko Dyczko Wasylewicz sprzedał wieś Równe księciu Semenowi Wasylewiczowi Nieświckiemu. </a:t>
                      </a:r>
                      <a:endParaRPr lang="uk-UA" sz="1600" dirty="0"/>
                    </a:p>
                  </a:txBody>
                  <a:tcPr/>
                </a:tc>
              </a:tr>
              <a:tr h="830243">
                <a:tc>
                  <a:txBody>
                    <a:bodyPr/>
                    <a:lstStyle/>
                    <a:p>
                      <a:r>
                        <a:rPr lang="pl-PL" dirty="0" smtClean="0"/>
                        <a:t>2.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 śmierci księcia w Równem był wybudowany wielki zamek przez Marię Nieświcką.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 śmierci księcia</a:t>
                      </a:r>
                      <a:r>
                        <a:rPr lang="pl-PL" sz="1600" baseline="0" dirty="0" smtClean="0"/>
                        <a:t> Maria Nieświcka wybudowała wielki zamek w Równem.</a:t>
                      </a:r>
                      <a:endParaRPr lang="uk-UA" sz="1600" dirty="0"/>
                    </a:p>
                  </a:txBody>
                  <a:tcPr/>
                </a:tc>
              </a:tr>
              <a:tr h="1079315">
                <a:tc>
                  <a:txBody>
                    <a:bodyPr/>
                    <a:lstStyle/>
                    <a:p>
                      <a:r>
                        <a:rPr lang="pl-PL" dirty="0" smtClean="0"/>
                        <a:t>3.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Magdeburskie prawo miejskie zostało przekazane dla miejscowości Równe w XV w. przez króla Kazimierza Jagielonczyka.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Król Kazimierz</a:t>
                      </a:r>
                      <a:r>
                        <a:rPr lang="pl-PL" sz="1600" baseline="0" dirty="0" smtClean="0"/>
                        <a:t> Jagielonczyk przekazał Magdeburskie prawo miejskie dla miejscowości Równe w XV w. </a:t>
                      </a:r>
                      <a:endParaRPr lang="uk-UA" sz="1600" dirty="0"/>
                    </a:p>
                  </a:txBody>
                  <a:tcPr/>
                </a:tc>
              </a:tr>
              <a:tr h="1079315">
                <a:tc>
                  <a:txBody>
                    <a:bodyPr/>
                    <a:lstStyle/>
                    <a:p>
                      <a:r>
                        <a:rPr lang="pl-PL" dirty="0" smtClean="0"/>
                        <a:t>4.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okresie wojny północnej w 1706 r. miasto było zajęte i spustoszone przez Szwedów i rok później przez Rosjan.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 okresie wojny północnej w 1706 r. Szwedzi i rok później Rosjanie zajęli i spustoszyli miasto.</a:t>
                      </a:r>
                      <a:endParaRPr lang="uk-UA" sz="1600" dirty="0"/>
                    </a:p>
                  </a:txBody>
                  <a:tcPr/>
                </a:tc>
              </a:tr>
              <a:tr h="1328388">
                <a:tc>
                  <a:txBody>
                    <a:bodyPr/>
                    <a:lstStyle/>
                    <a:p>
                      <a:r>
                        <a:rPr lang="pl-PL" dirty="0" smtClean="0"/>
                        <a:t> 5.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XVIII w. na miejscu zniszczonego zamku był wzniesiony wspaniały barokowy pałac przez wojewodę kijowskiego St.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Lubomirskiego.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W XVIII w. wojewoda kijowski Stanisław Lubomirski wzniósł/wybudował wspaniały</a:t>
                      </a:r>
                      <a:r>
                        <a:rPr lang="pl-PL" sz="1600" baseline="0" dirty="0" smtClean="0"/>
                        <a:t> barokowy pałac na miejscu zniszczonego zamku. </a:t>
                      </a:r>
                      <a:r>
                        <a:rPr lang="pl-PL" sz="1600" dirty="0" smtClean="0"/>
                        <a:t> 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850" y="620713"/>
          <a:ext cx="8363271" cy="5832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/>
                <a:gridCol w="3672408"/>
                <a:gridCol w="4114799"/>
              </a:tblGrid>
              <a:tr h="1082695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b="0" dirty="0" smtClean="0"/>
                        <a:t> 6. 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Pałac Lubomirskich był zapełniany przez tłumy dworzan, artystów i miejsowej inteligencji.</a:t>
                      </a:r>
                      <a:endParaRPr lang="uk-U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Tłumy dworzan, artystów i miejscowej inteligencji zapełniały Pałac Lubomirskich.</a:t>
                      </a:r>
                      <a:endParaRPr lang="uk-UA" sz="1600" dirty="0"/>
                    </a:p>
                  </a:txBody>
                  <a:tcPr/>
                </a:tc>
              </a:tr>
              <a:tr h="1082695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7.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Pałac był przekazywany przez rodziców do synów Rodu Lubomirskich.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Rodzice przekazywali pałac do synów Rodu Lubomirskich.</a:t>
                      </a:r>
                      <a:endParaRPr lang="uk-UA" sz="1600" dirty="0"/>
                    </a:p>
                  </a:txBody>
                  <a:tcPr/>
                </a:tc>
              </a:tr>
              <a:tr h="1135104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8.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Katolicki kościół św. Antoniego (obecnie Sala muzyki organowej) był zbudowany przez Kazimierza Lubomirskiego w latach 1890-ch.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Kazimierz</a:t>
                      </a:r>
                      <a:r>
                        <a:rPr lang="pl-PL" sz="1600" baseline="0" dirty="0" smtClean="0"/>
                        <a:t> Lubomirski zbudował katolicki kościół św. Antoniego w latach 1890-ch.</a:t>
                      </a:r>
                      <a:endParaRPr lang="uk-UA" sz="1600" dirty="0"/>
                    </a:p>
                  </a:txBody>
                  <a:tcPr/>
                </a:tc>
              </a:tr>
              <a:tr h="1397051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9.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Wybudowany gmach Muzeum Krajoznawczego było przekazane przez księcia Lubomirskiego dla Gimnazjum przeniesionego z Klewania. 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Książe Lubomirski przekazał gmach Muzeum Krajoznawczego dla Gimnazjum przeniesionego z Klewania.</a:t>
                      </a:r>
                      <a:endParaRPr lang="uk-UA" sz="1600" dirty="0"/>
                    </a:p>
                  </a:txBody>
                  <a:tcPr/>
                </a:tc>
              </a:tr>
              <a:tr h="1135104">
                <a:tc>
                  <a:txBody>
                    <a:bodyPr/>
                    <a:lstStyle/>
                    <a:p>
                      <a:endParaRPr lang="pl-PL" dirty="0" smtClean="0"/>
                    </a:p>
                    <a:p>
                      <a:r>
                        <a:rPr lang="pl-PL" dirty="0" smtClean="0"/>
                        <a:t>10.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Teren majątku Lubomirskich był  odkryty przez historyków na miejscu dzisiejszego parku i stadionu. </a:t>
                      </a:r>
                      <a:endParaRPr lang="uk-UA" sz="1600" dirty="0" smtClean="0"/>
                    </a:p>
                    <a:p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Historycy odkryli teren</a:t>
                      </a:r>
                      <a:r>
                        <a:rPr lang="pl-PL" sz="1600" baseline="0" dirty="0" smtClean="0"/>
                        <a:t> majątku Lubomirskich na miejscu dzisiejszego parku i stadionu. </a:t>
                      </a:r>
                      <a:endParaRPr lang="uk-UA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8" descr="54_20181009_78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412875"/>
            <a:ext cx="4183062" cy="2789238"/>
          </a:xfrm>
        </p:spPr>
      </p:pic>
      <p:pic>
        <p:nvPicPr>
          <p:cNvPr id="32770" name="Picture 10" descr="201807101732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43213" y="3789363"/>
            <a:ext cx="5051425" cy="2547937"/>
          </a:xfrm>
        </p:spPr>
      </p:pic>
      <p:pic>
        <p:nvPicPr>
          <p:cNvPr id="32771" name="Picture 9" descr="gerb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19700" y="620713"/>
            <a:ext cx="3103563" cy="3816350"/>
          </a:xfrm>
        </p:spPr>
      </p:pic>
      <p:pic>
        <p:nvPicPr>
          <p:cNvPr id="32772" name="Picture 11" descr="Андрій-Єрмоленко-презентував-герб-Рівног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163" y="4221163"/>
            <a:ext cx="20034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z="3200" smtClean="0"/>
              <a:t>Skojarzenia ze słowem „zabytki”</a:t>
            </a:r>
            <a:endParaRPr lang="uk-UA" sz="320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1196752"/>
          <a:ext cx="64910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5651500" y="2133600"/>
            <a:ext cx="936625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356100" y="1844675"/>
            <a:ext cx="0" cy="13684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908175" y="2133600"/>
            <a:ext cx="1079500" cy="115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411413" y="4221163"/>
            <a:ext cx="93662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56100" y="4292600"/>
            <a:ext cx="0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651500" y="4221163"/>
            <a:ext cx="1081088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1258888" y="704850"/>
            <a:ext cx="5689600" cy="7080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ZADANIE DOMOWE</a:t>
            </a: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84213" y="1989138"/>
            <a:ext cx="7715250" cy="322262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pl-PL" sz="32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Znajdź 3 zabytki w swoim mieście i zrób zdjęcia  jak to wygląda dzisiaj. Porównaj stare i nowoczesne foto. Podpisz je. Znajdź informacje o tych zabytkach i zapisz ich w stronie biernej. </a:t>
            </a:r>
            <a:endParaRPr lang="ru-RU" sz="3200" b="1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068960"/>
            <a:ext cx="7772400" cy="270001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pl-PL" smtClean="0"/>
              <a:t>Dziękuję za uwagę ! 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endParaRPr lang="uk-UA"/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393950"/>
          </a:xfrm>
        </p:spPr>
        <p:txBody>
          <a:bodyPr/>
          <a:lstStyle/>
          <a:p>
            <a:pPr algn="ctr" eaLnBrk="1" hangingPunct="1"/>
            <a:r>
              <a:rPr lang="pl-PL" dirty="0" smtClean="0"/>
              <a:t>Zdołbunów 2021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08063"/>
          </a:xfrm>
        </p:spPr>
        <p:txBody>
          <a:bodyPr/>
          <a:lstStyle/>
          <a:p>
            <a:pPr eaLnBrk="1" hangingPunct="1"/>
            <a:r>
              <a:rPr lang="pl-PL" sz="2800" smtClean="0"/>
              <a:t>Proszę podpisać obrazki wyrazami z ramki</a:t>
            </a:r>
            <a:br>
              <a:rPr lang="pl-PL" sz="2800" smtClean="0"/>
            </a:br>
            <a:endParaRPr lang="uk-UA" sz="2800" smtClean="0"/>
          </a:p>
        </p:txBody>
      </p:sp>
      <p:pic>
        <p:nvPicPr>
          <p:cNvPr id="16386" name="Picture 2" descr="C:\Users\вчитель\Desktop\Відкритий урок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9975" y="4076700"/>
            <a:ext cx="1450975" cy="2390775"/>
          </a:xfrm>
        </p:spPr>
      </p:pic>
      <p:pic>
        <p:nvPicPr>
          <p:cNvPr id="16387" name="Picture 3" descr="C:\Users\вчитель\Desktop\Відкритий урок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149725"/>
            <a:ext cx="23114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5" descr="C:\Users\вчитель\Desktop\Відкритий урок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205038"/>
            <a:ext cx="271462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6" descr="C:\Users\вчитель\Desktop\Відкритий урок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5" y="2060575"/>
            <a:ext cx="1296988" cy="216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C:\Users\вчитель\Desktop\Відкритий урок\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413" y="2276475"/>
            <a:ext cx="1933575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C:\Users\вчитель\Desktop\Відкритий урок\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13" y="4005263"/>
            <a:ext cx="13223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 descr="C:\Users\вчитель\Desktop\Відкритий урок\1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663" y="2205038"/>
            <a:ext cx="2471737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" descr="C:\Users\вчитель\Desktop\Відкритий урок\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4221163"/>
            <a:ext cx="2279650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971550" y="1268413"/>
          <a:ext cx="7200800" cy="8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Brama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aseline="0" dirty="0" err="1" smtClean="0"/>
                        <a:t>fontanna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aseline="0" dirty="0" err="1" smtClean="0"/>
                        <a:t>galeria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sztuki</a:t>
                      </a:r>
                      <a:r>
                        <a:rPr lang="en-US" baseline="0" dirty="0" smtClean="0"/>
                        <a:t>     </a:t>
                      </a:r>
                      <a:r>
                        <a:rPr lang="en-US" baseline="0" dirty="0" err="1" smtClean="0"/>
                        <a:t>kamienica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aseline="0" dirty="0" err="1" smtClean="0"/>
                        <a:t>klasztor</a:t>
                      </a:r>
                      <a:r>
                        <a:rPr lang="en-US" baseline="0" dirty="0" smtClean="0"/>
                        <a:t>   most</a:t>
                      </a:r>
                      <a:endParaRPr lang="uk-UA" dirty="0"/>
                    </a:p>
                  </a:txBody>
                  <a:tcPr/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</a:t>
                      </a:r>
                      <a:r>
                        <a:rPr lang="pl-PL" dirty="0" smtClean="0"/>
                        <a:t>ścioł  </a:t>
                      </a:r>
                      <a:r>
                        <a:rPr lang="pl-PL" baseline="0" dirty="0" smtClean="0"/>
                        <a:t> mur   muzeum  pałac  pomnik   ruiny zamku  rynek  wieża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 descr="C:\Users\вчитель\Desktop\Відкритий урок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3933825"/>
            <a:ext cx="24257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6" descr="C:\Users\вчитель\Desktop\Відкритий урок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89138"/>
            <a:ext cx="19954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C:\Users\вчитель\Desktop\Відкритий урок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3933825"/>
            <a:ext cx="2592387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14" descr="C:\Users\вчитель\Desktop\Відкритий урок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1844675"/>
            <a:ext cx="238601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C:\Users\вчитель\Desktop\Відкритий урок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933825"/>
            <a:ext cx="238918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C:\Users\вчитель\Desktop\Відкритий урок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700213"/>
            <a:ext cx="238918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00113" y="908050"/>
          <a:ext cx="7200800" cy="8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0"/>
              </a:tblGrid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Brama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aseline="0" dirty="0" err="1" smtClean="0"/>
                        <a:t>fontanna</a:t>
                      </a:r>
                      <a:r>
                        <a:rPr lang="en-US" baseline="0" dirty="0" smtClean="0"/>
                        <a:t>   </a:t>
                      </a:r>
                      <a:r>
                        <a:rPr lang="en-US" baseline="0" dirty="0" err="1" smtClean="0"/>
                        <a:t>galeria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sztuki</a:t>
                      </a:r>
                      <a:r>
                        <a:rPr lang="en-US" baseline="0" dirty="0" smtClean="0"/>
                        <a:t>     </a:t>
                      </a:r>
                      <a:r>
                        <a:rPr lang="en-US" baseline="0" dirty="0" err="1" smtClean="0"/>
                        <a:t>kamienica</a:t>
                      </a:r>
                      <a:r>
                        <a:rPr lang="en-US" baseline="0" dirty="0" smtClean="0"/>
                        <a:t>    </a:t>
                      </a:r>
                      <a:r>
                        <a:rPr lang="en-US" baseline="0" dirty="0" err="1" smtClean="0"/>
                        <a:t>klasztor</a:t>
                      </a:r>
                      <a:r>
                        <a:rPr lang="en-US" baseline="0" dirty="0" smtClean="0"/>
                        <a:t>   most</a:t>
                      </a:r>
                      <a:endParaRPr lang="uk-UA" dirty="0"/>
                    </a:p>
                  </a:txBody>
                  <a:tcPr/>
                </a:tc>
              </a:tr>
              <a:tr h="43496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Ko</a:t>
                      </a:r>
                      <a:r>
                        <a:rPr lang="pl-PL" dirty="0" smtClean="0"/>
                        <a:t>ścioł  </a:t>
                      </a:r>
                      <a:r>
                        <a:rPr lang="pl-PL" baseline="0" dirty="0" smtClean="0"/>
                        <a:t> mur   muzeum  pałac  pomnik   ruiny zamku  rynek  wieża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859338" y="5661025"/>
            <a:ext cx="1944687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9338" y="4652963"/>
            <a:ext cx="381635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9338" y="3644900"/>
            <a:ext cx="3457575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9338" y="2852738"/>
            <a:ext cx="36734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59338" y="1628775"/>
            <a:ext cx="34575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11188" y="4221163"/>
            <a:ext cx="3097212" cy="3603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188" y="3573463"/>
            <a:ext cx="32400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1188" y="2924175"/>
            <a:ext cx="2881312" cy="43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1188" y="2349500"/>
            <a:ext cx="2881312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11188" y="1700213"/>
            <a:ext cx="2592387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8443" name="Заголовок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722313"/>
          </a:xfrm>
        </p:spPr>
        <p:txBody>
          <a:bodyPr/>
          <a:lstStyle/>
          <a:p>
            <a:pPr eaLnBrk="1" hangingPunct="1"/>
            <a:r>
              <a:rPr lang="pl-PL" sz="2800" smtClean="0">
                <a:latin typeface="Times New Roman" pitchFamily="18" charset="0"/>
                <a:cs typeface="Times New Roman" pitchFamily="18" charset="0"/>
              </a:rPr>
              <a:t>Co oznaczają te frazeologizmy?</a:t>
            </a:r>
            <a:endParaRPr lang="uk-UA" sz="28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188" y="1412875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pl-PL" sz="51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1) Iść/pójść pod kościół     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       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2) Postawić komuś pomnik    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3) Wieża z kości słoniowej     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4) Palić/popalić za sobą mosty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>
                <a:latin typeface="Times New Roman" pitchFamily="18" charset="0"/>
                <a:cs typeface="Times New Roman" pitchFamily="18" charset="0"/>
              </a:rPr>
              <a:t>5) Przycisnąć kogoś do muru  </a:t>
            </a: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4200" dirty="0" smtClean="0"/>
              <a:t> </a:t>
            </a:r>
            <a:endParaRPr lang="uk-UA" sz="4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7900" y="1484313"/>
            <a:ext cx="4038600" cy="4681537"/>
          </a:xfrm>
        </p:spPr>
        <p:txBody>
          <a:bodyPr>
            <a:normAutofit fontScale="4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dirty="0" smtClean="0"/>
              <a:t> </a:t>
            </a:r>
            <a:endParaRPr lang="uk-UA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b="1" dirty="0" smtClean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postawić kogoś w sytuacji przymusowej, zmusić kogoś do zrobienia czegoś, czego nie chce zrobić lub powiedzieć;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b="1" dirty="0" smtClean="0">
                <a:latin typeface="Times New Roman" pitchFamily="18" charset="0"/>
                <a:cs typeface="Times New Roman" pitchFamily="18" charset="0"/>
              </a:rPr>
              <a:t>b)  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izolacja od życia, oderwanie się od spraw codziennych;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b="1" dirty="0" smtClean="0"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zrobić coś, co kogoś lub coś upamiętnia albo nadaje komuś lub czemuś szczególnego znaczenia; 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b="1" dirty="0" smtClean="0">
                <a:latin typeface="Times New Roman" pitchFamily="18" charset="0"/>
                <a:cs typeface="Times New Roman" pitchFamily="18" charset="0"/>
              </a:rPr>
              <a:t>d)  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uniemożliwić sobie drogę powrotu, wycofanie się z czegoś, zerwać z kimś kontakt;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pl-PL" sz="3800" b="1" dirty="0" smtClean="0">
                <a:latin typeface="Times New Roman" pitchFamily="18" charset="0"/>
                <a:cs typeface="Times New Roman" pitchFamily="18" charset="0"/>
              </a:rPr>
              <a:t>e)  </a:t>
            </a:r>
            <a:r>
              <a:rPr lang="pl-PL" sz="3800" dirty="0" smtClean="0">
                <a:latin typeface="Times New Roman" pitchFamily="18" charset="0"/>
                <a:cs typeface="Times New Roman" pitchFamily="18" charset="0"/>
              </a:rPr>
              <a:t>iść, pójść żebrać.</a:t>
            </a:r>
            <a:endParaRPr lang="uk-UA" sz="38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uk-UA" sz="3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203575" y="1916113"/>
            <a:ext cx="1728788" cy="3744912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635375" y="1989138"/>
            <a:ext cx="1223963" cy="237648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3492500" y="3068638"/>
            <a:ext cx="1295400" cy="730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419475" y="2636838"/>
            <a:ext cx="1439863" cy="129698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79838" y="3789363"/>
            <a:ext cx="1223962" cy="863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8651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KORZEC -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КОРЕЦЬ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4" descr="Корецький_замок(2009)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628775"/>
            <a:ext cx="7920037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650" y="765175"/>
            <a:ext cx="7345363" cy="793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TYNNE -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ТИННЕ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вчитель\Desktop\Відкритий урок\Tynne_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8064500" cy="5040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722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MŁYNÓW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МЛИНІВ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вчитель\Desktop\Відкритий урок\Mlynow_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8453437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читель\Desktop\Відкритий урок\20180502174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188640"/>
            <a:ext cx="8784976" cy="6669360"/>
          </a:xfrm>
          <a:effectLst>
            <a:softEdge rad="112500"/>
          </a:effectLst>
        </p:spPr>
      </p:pic>
      <p:sp>
        <p:nvSpPr>
          <p:cNvPr id="5" name="Управляющая кнопка: справка 4">
            <a:hlinkClick r:id="" action="ppaction://noaction" highlightClick="1"/>
          </p:cNvPr>
          <p:cNvSpPr/>
          <p:nvPr/>
        </p:nvSpPr>
        <p:spPr>
          <a:xfrm>
            <a:off x="6516688" y="692150"/>
            <a:ext cx="1727200" cy="2232025"/>
          </a:xfrm>
          <a:prstGeom prst="actionButtonHel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561</TotalTime>
  <Words>448</Words>
  <Application>Microsoft Office PowerPoint</Application>
  <PresentationFormat>Экран (4:3)</PresentationFormat>
  <Paragraphs>82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Skojarzenia ze słowem „zabytki”</vt:lpstr>
      <vt:lpstr>Proszę podpisać obrazki wyrazami z ramki </vt:lpstr>
      <vt:lpstr>Слайд 4</vt:lpstr>
      <vt:lpstr>Co oznaczają te frazeologizmy?</vt:lpstr>
      <vt:lpstr>KORZEC - КОРЕЦЬ</vt:lpstr>
      <vt:lpstr>TYNNE - ТИННЕ</vt:lpstr>
      <vt:lpstr>MŁYNÓW - МЛИНІВ</vt:lpstr>
      <vt:lpstr>Слайд 9</vt:lpstr>
      <vt:lpstr>RÓWNE</vt:lpstr>
      <vt:lpstr>Слайд 11</vt:lpstr>
      <vt:lpstr>Слайд 12</vt:lpstr>
      <vt:lpstr>Слайд 13</vt:lpstr>
      <vt:lpstr>Слайд 14</vt:lpstr>
      <vt:lpstr>Слайд 15</vt:lpstr>
      <vt:lpstr>Слайд 16</vt:lpstr>
      <vt:lpstr>Zamień stronę bierną na stronę czynną</vt:lpstr>
      <vt:lpstr>Слайд 18</vt:lpstr>
      <vt:lpstr>Слайд 19</vt:lpstr>
      <vt:lpstr>ZADANIE DOMOWE</vt:lpstr>
      <vt:lpstr>Dziękuję za uwagę ! 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вчитель</dc:creator>
  <cp:lastModifiedBy>вчитель</cp:lastModifiedBy>
  <cp:revision>9</cp:revision>
  <dcterms:created xsi:type="dcterms:W3CDTF">2019-10-22T09:58:15Z</dcterms:created>
  <dcterms:modified xsi:type="dcterms:W3CDTF">2021-09-27T10:20:48Z</dcterms:modified>
</cp:coreProperties>
</file>