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99" r:id="rId2"/>
    <p:sldId id="290" r:id="rId3"/>
    <p:sldId id="292" r:id="rId4"/>
    <p:sldId id="293" r:id="rId5"/>
    <p:sldId id="287" r:id="rId6"/>
    <p:sldId id="285" r:id="rId7"/>
    <p:sldId id="265" r:id="rId8"/>
    <p:sldId id="273" r:id="rId9"/>
    <p:sldId id="280" r:id="rId10"/>
    <p:sldId id="266" r:id="rId11"/>
    <p:sldId id="269" r:id="rId12"/>
    <p:sldId id="267" r:id="rId13"/>
    <p:sldId id="288" r:id="rId14"/>
    <p:sldId id="297" r:id="rId15"/>
    <p:sldId id="268" r:id="rId16"/>
    <p:sldId id="258" r:id="rId17"/>
    <p:sldId id="298" r:id="rId18"/>
    <p:sldId id="260" r:id="rId19"/>
    <p:sldId id="262" r:id="rId20"/>
    <p:sldId id="263" r:id="rId21"/>
    <p:sldId id="264" r:id="rId22"/>
    <p:sldId id="296" r:id="rId23"/>
    <p:sldId id="271" r:id="rId24"/>
    <p:sldId id="277" r:id="rId2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Maiandra GD" panose="020E0502030308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veat" panose="020B0604020202020204" charset="-52"/>
      <p:regular r:id="rId36"/>
      <p:bold r:id="rId37"/>
    </p:embeddedFont>
    <p:embeddedFont>
      <p:font typeface="Oswald" panose="020B0604020202020204" charset="-52"/>
      <p:regular r:id="rId38"/>
      <p:bold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Andalus" panose="02020603050405020304" pitchFamily="18" charset="-78"/>
      <p:regular r:id="rId44"/>
    </p:embeddedFont>
    <p:embeddedFont>
      <p:font typeface="Lucida Calligraphy" panose="03010101010101010101" pitchFamily="66" charset="0"/>
      <p:regular r:id="rId45"/>
    </p:embeddedFont>
    <p:embeddedFont>
      <p:font typeface="Arial Unicode MS" panose="020B0604020202020204" pitchFamily="34" charset="-128"/>
      <p:regular r:id="rId46"/>
    </p:embeddedFont>
    <p:embeddedFont>
      <p:font typeface="Comfortaa" panose="020B0604020202020204" charset="0"/>
      <p:regular r:id="rId47"/>
      <p:bold r:id="rId48"/>
    </p:embeddedFont>
    <p:embeddedFont>
      <p:font typeface="Leelawadee" panose="020B0502040204020203" pitchFamily="34" charset="-34"/>
      <p:regular r:id="rId49"/>
      <p:bold r:id="rId50"/>
    </p:embeddedFont>
    <p:embeddedFont>
      <p:font typeface="Lobster" panose="020B0604020202020204" charset="-52"/>
      <p:regular r:id="rId51"/>
    </p:embeddedFont>
    <p:embeddedFont>
      <p:font typeface="Aharoni" panose="02010803020104030203" pitchFamily="2" charset="-79"/>
      <p:bold r:id="rId52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8" autoAdjust="0"/>
    <p:restoredTop sz="93404" autoAdjust="0"/>
  </p:normalViewPr>
  <p:slideViewPr>
    <p:cSldViewPr snapToGrid="0">
      <p:cViewPr varScale="1">
        <p:scale>
          <a:sx n="61" d="100"/>
          <a:sy n="61" d="100"/>
        </p:scale>
        <p:origin x="60" y="7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5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812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51;g51fff3b7d7_0_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3" name="Google Shape;52;g51fff3b7d7_0_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79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68;g51fff3b7d7_0_2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2531" name="Google Shape;69;g51fff3b7d7_0_2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94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85;g51fff3b7d7_0_3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86;g51fff3b7d7_0_3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94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02;g51fff3b7d7_0_5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103;g51fff3b7d7_0_5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63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10;g51fff3b7d7_0_59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2771" name="Google Shape;111;g51fff3b7d7_0_5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4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18;g51fff3b7d7_0_66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4819" name="Google Shape;119;g51fff3b7d7_0_6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91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9219" name="Місце для нотаток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uk-UA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73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176;g51fff3b7d7_0_1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9939" name="Google Shape;177;g51fff3b7d7_0_1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3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59;g51fff3b7d7_0_9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171" name="Google Shape;60;g51fff3b7d7_0_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4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9219" name="Місце для нотаток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uk-UA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32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29;g51fff3b7d7_0_78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267" name="Google Shape;130;g51fff3b7d7_0_7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1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37;g51fff3b7d7_0_8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339" name="Google Shape;138;g51fff3b7d7_0_8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99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62;g51fff3b7d7_0_109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6387" name="Google Shape;163;g51fff3b7d7_0_10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17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45;g51fff3b7d7_0_9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8435" name="Google Shape;146;g51fff3b7d7_0_9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4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62;g51fff3b7d7_0_109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6387" name="Google Shape;163;g51fff3b7d7_0_10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2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54;g51fff3b7d7_0_100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483" name="Google Shape;155;g51fff3b7d7_0_10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7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48F80-E8C9-49B4-A38C-99DB83BA0A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371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A2215-D499-4AF0-95F7-5DE6F294F1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82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8BDDA-1F6E-41CD-8477-BA2F9AF766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737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Google Shape;40;p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FBA3C9-BBBB-4EA7-9558-3B9D30EF19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42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2A5CF-259C-4E0D-B157-1644579BE1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131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7611D-D4F8-4DB1-9344-C2CDD849CF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086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Пустой слайд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C74CB-25D0-4CC0-BABD-3DDE252FF2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191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7F0BB-DE3C-4EF1-B6CE-ADB48B8DE0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304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9001B-FD34-4BD2-B71F-31C383416A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419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anose="020B0604020202020204" pitchFamily="34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000">
                <a:solidFill>
                  <a:srgbClr val="595959"/>
                </a:solidFill>
              </a:defRPr>
            </a:lvl1pPr>
          </a:lstStyle>
          <a:p>
            <a:fld id="{8FD200DA-DA75-45AA-9EBE-D2ED44FFAF5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71" r:id="rId4"/>
    <p:sldLayoutId id="2147483668" r:id="rId5"/>
    <p:sldLayoutId id="2147483669" r:id="rId6"/>
    <p:sldLayoutId id="2147483670" r:id="rId7"/>
    <p:sldLayoutId id="2147483672" r:id="rId8"/>
    <p:sldLayoutId id="2147483673" r:id="rId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://photo-lviv.in.ua/zalyshytsya-kamin-na-yakomu-ya-narodyvsya-zbignjev-herbert-i-joho-lviv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0.xml"/><Relationship Id="rId1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slide" Target="slide11.xml"/><Relationship Id="rId12" Type="http://schemas.openxmlformats.org/officeDocument/2006/relationships/slide" Target="slide19.xml"/><Relationship Id="rId17" Type="http://schemas.openxmlformats.org/officeDocument/2006/relationships/slide" Target="slide22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8.xml"/><Relationship Id="rId5" Type="http://schemas.openxmlformats.org/officeDocument/2006/relationships/slide" Target="slide8.xml"/><Relationship Id="rId15" Type="http://schemas.openxmlformats.org/officeDocument/2006/relationships/image" Target="../media/image5.png"/><Relationship Id="rId10" Type="http://schemas.openxmlformats.org/officeDocument/2006/relationships/slide" Target="slide16.xml"/><Relationship Id="rId19" Type="http://schemas.openxmlformats.org/officeDocument/2006/relationships/image" Target="../media/image43.png"/><Relationship Id="rId4" Type="http://schemas.openxmlformats.org/officeDocument/2006/relationships/slide" Target="slide7.xml"/><Relationship Id="rId9" Type="http://schemas.openxmlformats.org/officeDocument/2006/relationships/slide" Target="slide15.xml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rytyka.com/ua/articles/herbert-shcho-dyvytsya-na-vezhu-katedry" TargetMode="External"/><Relationship Id="rId7" Type="http://schemas.openxmlformats.org/officeDocument/2006/relationships/hyperlink" Target="http://www.lwow.home.pl/spotkania/herbert/herbert.html" TargetMode="External"/><Relationship Id="rId2" Type="http://schemas.openxmlformats.org/officeDocument/2006/relationships/hyperlink" Target="http://photo-lviv.in.ua/zalyshytsya-kamin-na-yakomu-ya-narodyvsya-zbignjev-herbert-i-joho-lvi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zieje.pl/kultura-i-sztuka/herbert-lwow-i-wiernosc" TargetMode="External"/><Relationship Id="rId5" Type="http://schemas.openxmlformats.org/officeDocument/2006/relationships/hyperlink" Target="https://literatura.wywrota.pl/wiersz-klasyka/41892-zbigniew-herbert-moje-miasto.html?fbclid=IwAR0l54DpTOxHAKr7KBEadD6SszjQu5o8SQA6Hk4EU2hf09JeJY7Lc9DnkqQ" TargetMode="External"/><Relationship Id="rId4" Type="http://schemas.openxmlformats.org/officeDocument/2006/relationships/hyperlink" Target="http://www.ji.lviv.ua/n54texts/herbert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4.xml"/><Relationship Id="rId18" Type="http://schemas.openxmlformats.org/officeDocument/2006/relationships/slide" Target="slide20.xml"/><Relationship Id="rId3" Type="http://schemas.openxmlformats.org/officeDocument/2006/relationships/image" Target="../media/image4.png"/><Relationship Id="rId21" Type="http://schemas.openxmlformats.org/officeDocument/2006/relationships/image" Target="../media/image6.png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slide" Target="slide1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9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2.xml"/><Relationship Id="rId1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hyperlink" Target="http://photo-lviv.in.ua/zalyshytsya-kamin-na-yakomu-ya-narodyvsya-zbignjev-herbert-i-joho-lvi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695" y="340963"/>
            <a:ext cx="8520600" cy="4680488"/>
          </a:xfrm>
        </p:spPr>
        <p:txBody>
          <a:bodyPr/>
          <a:lstStyle/>
          <a:p>
            <a:r>
              <a:rPr lang="en-US" dirty="0" err="1" smtClean="0"/>
              <a:t>Scena</a:t>
            </a:r>
            <a:r>
              <a:rPr lang="pl-PL" dirty="0" smtClean="0"/>
              <a:t>riusz </a:t>
            </a:r>
          </a:p>
          <a:p>
            <a:r>
              <a:rPr lang="pl-PL" dirty="0" smtClean="0"/>
              <a:t>wycieczki po Lwowie opracowany wspólnie  z uczniami i realizowany </a:t>
            </a:r>
            <a:r>
              <a:rPr lang="pl-PL" dirty="0"/>
              <a:t>w wersji terenowej i </a:t>
            </a:r>
            <a:r>
              <a:rPr lang="pl-PL" dirty="0" smtClean="0"/>
              <a:t>wiurtualnej w szkole podstawowej</a:t>
            </a:r>
          </a:p>
          <a:p>
            <a:pPr algn="r"/>
            <a:endParaRPr lang="pl-PL" dirty="0"/>
          </a:p>
          <a:p>
            <a:pPr algn="r"/>
            <a:endParaRPr lang="pl-PL" dirty="0" smtClean="0"/>
          </a:p>
          <a:p>
            <a:pPr algn="r"/>
            <a:r>
              <a:rPr lang="pl-PL" dirty="0" smtClean="0"/>
              <a:t>Wiera Szerszniowa</a:t>
            </a:r>
          </a:p>
          <a:p>
            <a:pPr algn="r"/>
            <a:r>
              <a:rPr lang="pl-PL" dirty="0" smtClean="0"/>
              <a:t>Nauczyciel historii</a:t>
            </a:r>
          </a:p>
          <a:p>
            <a:pPr algn="r"/>
            <a:r>
              <a:rPr lang="pl-PL" dirty="0" smtClean="0"/>
              <a:t>Liceum nr 10</a:t>
            </a:r>
          </a:p>
          <a:p>
            <a:pPr algn="r"/>
            <a:r>
              <a:rPr lang="pl-PL" dirty="0" smtClean="0"/>
              <a:t> im św Marii Magdaleny</a:t>
            </a:r>
          </a:p>
          <a:p>
            <a:pPr algn="r"/>
            <a:r>
              <a:rPr lang="pl-PL" dirty="0" smtClean="0"/>
              <a:t> we Lwowie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278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140;p23"/>
          <p:cNvSpPr txBox="1">
            <a:spLocks noGrp="1"/>
          </p:cNvSpPr>
          <p:nvPr>
            <p:ph type="title"/>
          </p:nvPr>
        </p:nvSpPr>
        <p:spPr>
          <a:xfrm>
            <a:off x="0" y="80963"/>
            <a:ext cx="8520113" cy="4524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rgbClr val="595959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8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Nr 5 </a:t>
            </a:r>
            <a:r>
              <a:rPr lang="ru-RU" altLang="ru-RU" sz="2800" dirty="0" smtClean="0">
                <a:latin typeface="Lobster" charset="-18"/>
                <a:cs typeface="Arial" panose="020B0604020202020204" pitchFamily="34" charset="0"/>
              </a:rPr>
              <a:t>-</a:t>
            </a:r>
            <a:r>
              <a:rPr lang="pl-PL" altLang="ru-RU" sz="2800" dirty="0" smtClean="0">
                <a:latin typeface="Lobster" charset="-18"/>
                <a:cs typeface="Arial" panose="020B0604020202020204" pitchFamily="34" charset="0"/>
              </a:rPr>
              <a:t> 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Cmentarz</a:t>
            </a:r>
            <a:r>
              <a:rPr lang="pl-PL" altLang="ru-RU" sz="2800" dirty="0" smtClean="0">
                <a:latin typeface="Lobster" charset="-18"/>
                <a:cs typeface="Arial" panose="020B0604020202020204" pitchFamily="34" charset="0"/>
              </a:rPr>
              <a:t> </a:t>
            </a:r>
            <a:r>
              <a:rPr lang="pl-PL" altLang="ru-RU" sz="2800" b="1" dirty="0">
                <a:latin typeface="Lobster" charset="-18"/>
                <a:cs typeface="Arial" panose="020B0604020202020204" pitchFamily="34" charset="0"/>
              </a:rPr>
              <a:t>Ł</a:t>
            </a:r>
            <a:r>
              <a:rPr lang="pl-PL" altLang="ru-RU" sz="2800" dirty="0" smtClean="0">
                <a:latin typeface="Lobster" charset="-18"/>
                <a:cs typeface="Arial" panose="020B0604020202020204" pitchFamily="34" charset="0"/>
              </a:rPr>
              <a:t>yczakowski</a:t>
            </a:r>
            <a:endParaRPr lang="ru-RU" altLang="ru-RU" sz="2800" dirty="0" smtClean="0">
              <a:latin typeface="Lobster" charset="-18"/>
              <a:cs typeface="Arial" panose="020B0604020202020204" pitchFamily="34" charset="0"/>
            </a:endParaRPr>
          </a:p>
        </p:txBody>
      </p:sp>
      <p:sp>
        <p:nvSpPr>
          <p:cNvPr id="13315" name="Google Shape;141;p23"/>
          <p:cNvSpPr txBox="1">
            <a:spLocks noGrp="1"/>
          </p:cNvSpPr>
          <p:nvPr>
            <p:ph type="body" idx="1"/>
          </p:nvPr>
        </p:nvSpPr>
        <p:spPr>
          <a:xfrm>
            <a:off x="6189739" y="2026344"/>
            <a:ext cx="3856404" cy="752963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Zbigniew, Helena i Janusz</a:t>
            </a:r>
            <a:endParaRPr lang="ru-RU" altLang="ru-RU" sz="1600" dirty="0" smtClean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nout\Desktop\zb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2057122"/>
            <a:ext cx="4033539" cy="269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1" y="641350"/>
            <a:ext cx="61897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600" dirty="0" smtClean="0">
                <a:latin typeface="Century Gothic" panose="020B0502020202020204" pitchFamily="34" charset="0"/>
                <a:cs typeface="Aharoni" pitchFamily="2" charset="-79"/>
              </a:rPr>
              <a:t>Cmentarz  Łyczakowski </a:t>
            </a:r>
            <a:r>
              <a:rPr lang="uk-UA" altLang="ru-RU" sz="1600" dirty="0" smtClean="0">
                <a:latin typeface="Century Gothic" panose="020B0502020202020204" pitchFamily="34" charset="0"/>
                <a:cs typeface="Aharoni" pitchFamily="2" charset="-79"/>
              </a:rPr>
              <a:t>– </a:t>
            </a:r>
            <a:r>
              <a:rPr lang="pl-PL" altLang="ru-RU" sz="1600" dirty="0" smtClean="0">
                <a:latin typeface="Century Gothic" panose="020B0502020202020204" pitchFamily="34" charset="0"/>
                <a:cs typeface="Aharoni" pitchFamily="2" charset="-79"/>
              </a:rPr>
              <a:t>to jeden z najpiękniejszych cmentarzy w Europie.</a:t>
            </a:r>
          </a:p>
          <a:p>
            <a:pPr eaLnBrk="1" hangingPunct="1"/>
            <a:r>
              <a:rPr lang="pl-PL" altLang="ru-RU" sz="1600" dirty="0" smtClean="0">
                <a:latin typeface="Century Gothic" panose="020B0502020202020204" pitchFamily="34" charset="0"/>
                <a:cs typeface="Aharoni" pitchFamily="2" charset="-79"/>
              </a:rPr>
              <a:t>Tu spoczywa młodszy brat poety, Janusz, zmarły w wieku dwunastu lat. Także jego dziadek, generał Marian Herbert. Do Edwarda Herberta pisał Zbigniew swoje pierwsze wiersze.</a:t>
            </a:r>
            <a:endParaRPr lang="ru-RU" altLang="ru-RU" sz="1600" dirty="0">
              <a:latin typeface="Century Gothic" panose="020B0502020202020204" pitchFamily="34" charset="0"/>
              <a:cs typeface="Aharoni" pitchFamily="2" charset="-79"/>
            </a:endParaRPr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0" y="4867275"/>
            <a:ext cx="887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hlinkClick r:id="rId4"/>
              </a:rPr>
              <a:t>http</a:t>
            </a:r>
            <a:r>
              <a:rPr lang="uk-UA" altLang="ru-RU" sz="1200">
                <a:hlinkClick r:id="rId4"/>
              </a:rPr>
              <a:t>://</a:t>
            </a:r>
            <a:r>
              <a:rPr lang="en-US" altLang="ru-RU" sz="1200">
                <a:hlinkClick r:id="rId4"/>
              </a:rPr>
              <a:t>photo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lviv</a:t>
            </a:r>
            <a:r>
              <a:rPr lang="uk-UA" altLang="ru-RU" sz="1200">
                <a:hlinkClick r:id="rId4"/>
              </a:rPr>
              <a:t>.</a:t>
            </a:r>
            <a:r>
              <a:rPr lang="en-US" altLang="ru-RU" sz="1200">
                <a:hlinkClick r:id="rId4"/>
              </a:rPr>
              <a:t>in</a:t>
            </a:r>
            <a:r>
              <a:rPr lang="uk-UA" altLang="ru-RU" sz="1200">
                <a:hlinkClick r:id="rId4"/>
              </a:rPr>
              <a:t>.</a:t>
            </a:r>
            <a:r>
              <a:rPr lang="en-US" altLang="ru-RU" sz="1200">
                <a:hlinkClick r:id="rId4"/>
              </a:rPr>
              <a:t>ua</a:t>
            </a:r>
            <a:r>
              <a:rPr lang="uk-UA" altLang="ru-RU" sz="1200">
                <a:hlinkClick r:id="rId4"/>
              </a:rPr>
              <a:t>/</a:t>
            </a:r>
            <a:r>
              <a:rPr lang="en-US" altLang="ru-RU" sz="1200">
                <a:hlinkClick r:id="rId4"/>
              </a:rPr>
              <a:t>zalyshytsya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kamin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na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yakomu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ya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narodyvsya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zbignjev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herbert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i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joho</a:t>
            </a:r>
            <a:r>
              <a:rPr lang="uk-UA" altLang="ru-RU" sz="1200">
                <a:hlinkClick r:id="rId4"/>
              </a:rPr>
              <a:t>-</a:t>
            </a:r>
            <a:r>
              <a:rPr lang="en-US" altLang="ru-RU" sz="1200">
                <a:hlinkClick r:id="rId4"/>
              </a:rPr>
              <a:t>lviv</a:t>
            </a:r>
            <a:r>
              <a:rPr lang="uk-UA" altLang="ru-RU" sz="1200">
                <a:hlinkClick r:id="rId4"/>
              </a:rPr>
              <a:t>/</a:t>
            </a:r>
            <a:endParaRPr lang="ru-RU" altLang="ru-RU" sz="1200"/>
          </a:p>
        </p:txBody>
      </p:sp>
      <p:pic>
        <p:nvPicPr>
          <p:cNvPr id="9" name="Рисунок 4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16" y="252313"/>
            <a:ext cx="2631483" cy="1680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94" y="2512609"/>
            <a:ext cx="1737057" cy="2075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623415" y="4208563"/>
            <a:ext cx="20634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Edward Herbert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6113" y="4663898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65;p26"/>
          <p:cNvSpPr txBox="1">
            <a:spLocks noGrp="1"/>
          </p:cNvSpPr>
          <p:nvPr>
            <p:ph type="title"/>
          </p:nvPr>
        </p:nvSpPr>
        <p:spPr>
          <a:xfrm>
            <a:off x="103187" y="198987"/>
            <a:ext cx="8520113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rgbClr val="F6B26B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Nr 6 – </a:t>
            </a:r>
            <a:r>
              <a:rPr lang="pl-PL" altLang="ru-RU" sz="2400" dirty="0" err="1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ul.Tarnawskiego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, 18 </a:t>
            </a:r>
            <a:r>
              <a:rPr lang="pl-PL" altLang="ru-RU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5250" y="2202417"/>
            <a:ext cx="4630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" name="Picture 4" descr="C:\Users\user\Downloads\62237595_407824539946554_235538241184124108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10" y="60556"/>
            <a:ext cx="2529890" cy="4283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03187" y="893874"/>
            <a:ext cx="5649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Tu </a:t>
            </a:r>
            <a:r>
              <a:rPr lang="pl-PL" sz="2000" dirty="0">
                <a:latin typeface="Century Gothic" panose="020B0502020202020204" pitchFamily="34" charset="0"/>
              </a:rPr>
              <a:t>mieszkał poeta w latach 1932-1936</a:t>
            </a:r>
            <a:r>
              <a:rPr lang="pl-PL" sz="2000" dirty="0" smtClean="0">
                <a:latin typeface="Century Gothic" panose="020B0502020202020204" pitchFamily="34" charset="0"/>
              </a:rPr>
              <a:t>.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36640" y="4275209"/>
            <a:ext cx="414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„dom jest sześcianem dzieciństwa </a:t>
            </a:r>
          </a:p>
          <a:p>
            <a:r>
              <a:rPr 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 jest kostką wzruszenia”</a:t>
            </a:r>
            <a:endParaRPr lang="pl-PL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" y="1601760"/>
            <a:ext cx="4449720" cy="250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300" y="4716905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48;p24"/>
          <p:cNvSpPr txBox="1">
            <a:spLocks noGrp="1"/>
          </p:cNvSpPr>
          <p:nvPr>
            <p:ph type="title"/>
          </p:nvPr>
        </p:nvSpPr>
        <p:spPr>
          <a:xfrm>
            <a:off x="63500" y="0"/>
            <a:ext cx="8521700" cy="57308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rgbClr val="741B47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Nr 7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- 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ul. Archipenki</a:t>
            </a:r>
            <a:r>
              <a:rPr lang="en-US" altLang="ru-RU" sz="2400" dirty="0" smtClean="0">
                <a:latin typeface="Lobster" charset="-18"/>
                <a:cs typeface="Arial" panose="020B0604020202020204" pitchFamily="34" charset="0"/>
              </a:rPr>
              <a:t>,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>
            <a:off x="0" y="434841"/>
            <a:ext cx="5999356" cy="1600200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</a:t>
            </a:r>
            <a:r>
              <a:rPr lang="uk-UA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1939 </a:t>
            </a:r>
            <a:r>
              <a:rPr lang="pl-PL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roku</a:t>
            </a:r>
            <a:r>
              <a:rPr lang="uk-UA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Zbigniew Herbert</a:t>
            </a:r>
            <a:r>
              <a:rPr lang="ru-RU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uczył się w Prywatnym </a:t>
            </a:r>
            <a:r>
              <a:rPr lang="pl-PL" altLang="ru-RU" sz="1800" dirty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r>
              <a:rPr lang="pl-PL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imnazjum nr 10 Sióstr Urszulanek przy ulicy </a:t>
            </a:r>
            <a:r>
              <a:rPr lang="pl-PL" altLang="ru-RU" sz="1800" dirty="0" err="1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św.Jacka</a:t>
            </a:r>
            <a:r>
              <a:rPr lang="ru-RU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  <a:r>
              <a:rPr lang="pl-PL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obecnie szkoła nr 28 przy ulicy </a:t>
            </a:r>
            <a:r>
              <a:rPr lang="pl-PL" altLang="ru-RU" sz="1800" dirty="0" err="1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Archipenki</a:t>
            </a:r>
            <a:r>
              <a:rPr lang="pl-PL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16.</a:t>
            </a:r>
            <a:r>
              <a:rPr lang="ru-RU" altLang="ru-RU" sz="1800" dirty="0" smtClean="0">
                <a:solidFill>
                  <a:srgbClr val="59595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altLang="ru-RU" sz="1800" dirty="0" smtClean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Google Shape;150;p2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895475"/>
            <a:ext cx="42735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Google Shape;151;p24"/>
          <p:cNvSpPr txBox="1">
            <a:spLocks noChangeArrowheads="1"/>
          </p:cNvSpPr>
          <p:nvPr/>
        </p:nvSpPr>
        <p:spPr bwMode="auto">
          <a:xfrm>
            <a:off x="4595813" y="4102100"/>
            <a:ext cx="144462" cy="6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7414" name="Google Shape;152;p2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41" y="286544"/>
            <a:ext cx="314007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200" y="4692997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65;p26"/>
          <p:cNvSpPr txBox="1">
            <a:spLocks noGrp="1"/>
          </p:cNvSpPr>
          <p:nvPr>
            <p:ph type="title"/>
          </p:nvPr>
        </p:nvSpPr>
        <p:spPr>
          <a:xfrm>
            <a:off x="95250" y="131975"/>
            <a:ext cx="8520113" cy="57308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rgbClr val="F6B26B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Nr 8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-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ul. Święcickiego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,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17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</a:t>
            </a:r>
            <a:endParaRPr lang="ru-RU" altLang="ru-RU" sz="2400" dirty="0" smtClean="0">
              <a:latin typeface="Lobster" charset="-18"/>
              <a:cs typeface="Arial" panose="020B0604020202020204" pitchFamily="34" charset="0"/>
            </a:endParaRPr>
          </a:p>
        </p:txBody>
      </p:sp>
      <p:pic>
        <p:nvPicPr>
          <p:cNvPr id="15363" name="Google Shape;167;p2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57834"/>
            <a:ext cx="4135143" cy="3520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15732" y="744818"/>
            <a:ext cx="430053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800" dirty="0" smtClean="0">
                <a:latin typeface="Century Gothic" panose="020B0502020202020204" pitchFamily="34" charset="0"/>
                <a:cs typeface="Andalus" pitchFamily="18" charset="-78"/>
              </a:rPr>
              <a:t>Zbigniew Herbert uczęszczał również do 8 gimnazjum im. Kazimierza Wielkiego. Budynek znajdował się na ul. Dwernickiego,17(aktualnie  Święcickiego 17).</a:t>
            </a:r>
            <a:r>
              <a:rPr lang="uk-UA" altLang="ru-RU" sz="1800" dirty="0" smtClean="0">
                <a:latin typeface="Century Gothic" panose="020B0502020202020204" pitchFamily="34" charset="0"/>
                <a:cs typeface="Andalus" pitchFamily="18" charset="-78"/>
              </a:rPr>
              <a:t> </a:t>
            </a:r>
            <a:r>
              <a:rPr lang="pl-PL" altLang="ru-RU" sz="1800" dirty="0" smtClean="0">
                <a:latin typeface="Century Gothic" panose="020B0502020202020204" pitchFamily="34" charset="0"/>
                <a:cs typeface="Andalus" pitchFamily="18" charset="-78"/>
              </a:rPr>
              <a:t>Dzisiaj  znajduje się tu jeden z budynków Ukraińskiego Katolickiego Uniwersytetu.</a:t>
            </a:r>
            <a:endParaRPr lang="ru-RU" altLang="ru-RU" sz="1800" dirty="0">
              <a:latin typeface="Century Gothic" panose="020B0502020202020204" pitchFamily="34" charset="0"/>
              <a:cs typeface="Andalus" pitchFamily="18" charset="-78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5250" y="2315539"/>
            <a:ext cx="4630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085" y="4648521"/>
            <a:ext cx="402371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3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802" y="39420"/>
            <a:ext cx="8047557" cy="1000979"/>
          </a:xfrm>
        </p:spPr>
        <p:txBody>
          <a:bodyPr/>
          <a:lstStyle/>
          <a:p>
            <a:r>
              <a:rPr lang="pl-PL" sz="2400" dirty="0" smtClean="0">
                <a:latin typeface="Lobster" charset="-18"/>
              </a:rPr>
              <a:t>Nr 9 - </a:t>
            </a:r>
            <a:r>
              <a:rPr lang="pl-PL" sz="2800" dirty="0" smtClean="0">
                <a:latin typeface="Lobster" panose="020B0604020202020204" charset="-52"/>
              </a:rPr>
              <a:t>Ostatnie adresy zamieszkania rodziny Herbertów: 			</a:t>
            </a:r>
            <a:r>
              <a:rPr lang="pl-PL" sz="1800" dirty="0" smtClean="0">
                <a:latin typeface="Century Gothic" panose="020B0502020202020204" pitchFamily="34" charset="0"/>
              </a:rPr>
              <a:t>Obozowa (Wołoszczaka) 5</a:t>
            </a:r>
            <a:endParaRPr lang="pl-PL" sz="1800" dirty="0">
              <a:latin typeface="Century Gothic" panose="020B0502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-116237" y="4528445"/>
            <a:ext cx="5222927" cy="463391"/>
          </a:xfrm>
        </p:spPr>
        <p:txBody>
          <a:bodyPr/>
          <a:lstStyle/>
          <a:p>
            <a:pPr marL="139700" indent="0">
              <a:buNone/>
            </a:pP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„ach to powietrze. Łyżkami można jeść”</a:t>
            </a:r>
            <a:endParaRPr lang="pl-PL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6966488" y="4105716"/>
            <a:ext cx="2123268" cy="436669"/>
          </a:xfrm>
        </p:spPr>
        <p:txBody>
          <a:bodyPr/>
          <a:lstStyle/>
          <a:p>
            <a:r>
              <a:rPr lang="pl-PL" sz="1800" dirty="0" smtClean="0">
                <a:latin typeface="Century Gothic" panose="020B0502020202020204" pitchFamily="34" charset="0"/>
              </a:rPr>
              <a:t>Obozowa 5</a:t>
            </a:r>
            <a:endParaRPr lang="pl-PL" sz="1800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 descr="C:\Users\user\Downloads\62496060_402270240500398_71720541797859983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22" y="753680"/>
            <a:ext cx="1720312" cy="297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Madzia Pakecik PE\tła na pulpit\krajobrazy\67ec43f9-f112-40ab-b6b4-dad2d2924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6" y="2038980"/>
            <a:ext cx="2919941" cy="160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96802" y="3992375"/>
            <a:ext cx="427232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lnSpc>
                <a:spcPct val="115000"/>
              </a:lnSpc>
              <a:spcAft>
                <a:spcPts val="1600"/>
              </a:spcAft>
              <a:buClr>
                <a:srgbClr val="595959"/>
              </a:buClr>
              <a:buSzPts val="1800"/>
            </a:pPr>
            <a:r>
              <a:rPr lang="pl-PL" altLang="ru-RU" sz="1800" kern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Zbigniew z babcią w </a:t>
            </a:r>
            <a:r>
              <a:rPr lang="pl-PL" altLang="ru-RU" sz="1800" kern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Brzuchowicach</a:t>
            </a:r>
            <a:endParaRPr lang="ru-RU" altLang="ru-RU" sz="1800" kern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74944"/>
            <a:ext cx="6912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kern="0" dirty="0" smtClean="0">
                <a:latin typeface="Century Gothic" panose="020B0502020202020204" pitchFamily="34" charset="0"/>
                <a:cs typeface="Arial"/>
              </a:rPr>
              <a:t>Pensjonat </a:t>
            </a:r>
            <a:r>
              <a:rPr lang="pl-PL" sz="1800" kern="0" dirty="0">
                <a:latin typeface="Century Gothic" panose="020B0502020202020204" pitchFamily="34" charset="0"/>
                <a:cs typeface="Arial"/>
              </a:rPr>
              <a:t>willa leśna w </a:t>
            </a:r>
            <a:r>
              <a:rPr lang="pl-PL" sz="1800" kern="0" dirty="0" err="1">
                <a:latin typeface="Century Gothic" panose="020B0502020202020204" pitchFamily="34" charset="0"/>
                <a:cs typeface="Arial"/>
              </a:rPr>
              <a:t>Brzuchowicach</a:t>
            </a:r>
            <a:r>
              <a:rPr lang="pl-PL" sz="2800" kern="0" dirty="0">
                <a:latin typeface="Lobster" panose="020B0604020202020204" charset="-52"/>
                <a:cs typeface="Arial"/>
              </a:rPr>
              <a:t>.</a:t>
            </a:r>
            <a:endParaRPr lang="ru-RU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77" y="1165587"/>
            <a:ext cx="1972658" cy="350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848" y="4672533"/>
            <a:ext cx="402371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0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57;p25"/>
          <p:cNvSpPr txBox="1">
            <a:spLocks noGrp="1"/>
          </p:cNvSpPr>
          <p:nvPr>
            <p:ph type="title"/>
          </p:nvPr>
        </p:nvSpPr>
        <p:spPr>
          <a:xfrm>
            <a:off x="103187" y="154983"/>
            <a:ext cx="8520113" cy="71292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Nr 10 </a:t>
            </a:r>
            <a:r>
              <a:rPr lang="ru-RU" altLang="ru-RU" sz="2400" dirty="0" smtClean="0">
                <a:latin typeface="Lobster" panose="020B0604020202020204" charset="-52"/>
                <a:cs typeface="Arial" panose="020B0604020202020204" pitchFamily="34" charset="0"/>
              </a:rPr>
              <a:t>- </a:t>
            </a:r>
            <a:r>
              <a:rPr lang="pl-PL" altLang="ru-RU" sz="2400" dirty="0">
                <a:latin typeface="Lobster" panose="020B0604020202020204" charset="-52"/>
                <a:cs typeface="Arial" panose="020B0604020202020204" pitchFamily="34" charset="0"/>
              </a:rPr>
              <a:t>Iw.Franki ,</a:t>
            </a:r>
            <a:r>
              <a:rPr lang="pl-PL" altLang="ru-RU" sz="2400" dirty="0" smtClean="0">
                <a:latin typeface="Lobster" panose="020B0604020202020204" charset="-52"/>
                <a:cs typeface="Arial" panose="020B0604020202020204" pitchFamily="34" charset="0"/>
              </a:rPr>
              <a:t>82 (pl.Prusa,3)</a:t>
            </a:r>
            <a:endParaRPr lang="ru-RU" altLang="ru-RU" sz="2400" dirty="0" smtClean="0">
              <a:latin typeface="Lobster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19460" name="Google Shape;160;p2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76" y="1222268"/>
            <a:ext cx="4834588" cy="3535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738" y="783653"/>
            <a:ext cx="4104384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Podczas I Wojny Światowej Zbigniew Herbert</a:t>
            </a:r>
            <a:r>
              <a:rPr lang="uk-UA" altLang="ru-RU" sz="1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pl-PL" altLang="ru-RU" sz="1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brał udział w tajnych kompletach, podobnie jak wielu Polaków w tamtych czasach. Na placu Prusa 3  u sióstr Krzyżanowskich, na przekór zakazom polska młodzież zdobywała wykształcenie.</a:t>
            </a:r>
          </a:p>
          <a:p>
            <a:pPr eaLnBrk="1" hangingPunct="1"/>
            <a:r>
              <a:rPr lang="pl-PL" altLang="ru-RU" sz="1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Wśród jego wykładowców byli: Stefania </a:t>
            </a:r>
            <a:r>
              <a:rPr lang="pl-PL" altLang="ru-RU" sz="18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Stipal</a:t>
            </a:r>
            <a:r>
              <a:rPr lang="pl-PL" altLang="ru-RU" sz="1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i Maria Lewicka. W styczniu 1944 roku zdał konspiracyjną maturę. A później kontynuował naukę na tajnym uniwersytecie</a:t>
            </a:r>
            <a:r>
              <a:rPr lang="pl-PL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pl-PL" altLang="ru-RU" sz="1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z zakresu polonistyki.</a:t>
            </a:r>
            <a:endParaRPr lang="uk-UA" altLang="ru-RU" sz="18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uk-UA" alt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300" y="4722039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71;p15"/>
          <p:cNvSpPr txBox="1">
            <a:spLocks noGrp="1"/>
          </p:cNvSpPr>
          <p:nvPr>
            <p:ph type="title"/>
          </p:nvPr>
        </p:nvSpPr>
        <p:spPr>
          <a:xfrm>
            <a:off x="0" y="-9256"/>
            <a:ext cx="8520113" cy="57308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3D85C6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Nr 11</a:t>
            </a:r>
            <a:r>
              <a:rPr lang="ru-RU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–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ul</a:t>
            </a:r>
            <a:r>
              <a:rPr lang="pl-PL" altLang="ru-RU" sz="2400" dirty="0">
                <a:latin typeface="Lobster" charset="-18"/>
                <a:cs typeface="Arial" panose="020B0604020202020204" pitchFamily="34" charset="0"/>
              </a:rPr>
              <a:t>. 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Hruszewskiego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,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4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</a:t>
            </a:r>
            <a:r>
              <a:rPr lang="pl-PL" altLang="ru-RU" sz="2400" dirty="0">
                <a:latin typeface="Lobster" charset="-18"/>
                <a:cs typeface="Arial" panose="020B0604020202020204" pitchFamily="34" charset="0"/>
              </a:rPr>
              <a:t>(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Miko</a:t>
            </a:r>
            <a:r>
              <a:rPr lang="pl-PL" altLang="ru-RU" sz="2400" b="1" i="1" dirty="0" smtClean="0">
                <a:latin typeface="Lobster" charset="-18"/>
                <a:cs typeface="Arial" panose="020B0604020202020204" pitchFamily="34" charset="0"/>
              </a:rPr>
              <a:t>ł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aja</a:t>
            </a:r>
            <a:r>
              <a:rPr lang="pl-PL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298301" y="3744545"/>
            <a:ext cx="4845699" cy="1310055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None/>
            </a:pPr>
            <a:r>
              <a:rPr lang="pl-PL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aveat" charset="-52"/>
              </a:rPr>
              <a:t>Podczas okupacji niemieckiej w  Instytucie profesora Rudolfa Weigla poeta </a:t>
            </a:r>
            <a:r>
              <a:rPr lang="pl-PL" altLang="ru-RU" sz="1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aveat" charset="-52"/>
              </a:rPr>
              <a:t>karmi wszy ..</a:t>
            </a:r>
            <a:endParaRPr lang="ru-RU" altLang="ru-RU" sz="1600" dirty="0" smtClean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  <a:sym typeface="Caveat" charset="-52"/>
            </a:endParaRPr>
          </a:p>
        </p:txBody>
      </p:sp>
      <p:pic>
        <p:nvPicPr>
          <p:cNvPr id="21508" name="Google Shape;73;p1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6" y="2456127"/>
            <a:ext cx="3308195" cy="2598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Google Shape;74;p1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34" y="526599"/>
            <a:ext cx="4125691" cy="3094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Google Shape;75;p15"/>
          <p:cNvSpPr txBox="1"/>
          <p:nvPr/>
        </p:nvSpPr>
        <p:spPr>
          <a:xfrm>
            <a:off x="55984" y="593311"/>
            <a:ext cx="4998831" cy="1300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 okresie międzywojennym znajdował się tu Zakład i Laboratorium gdzie produkowano szczepionkę przeciwtyfusową pod kierownictwem profesora Rudolfa Weigla. Obecnie znajduje się tu budowla biologicznego fakultetu Lwowskiego Uniwersytetu im. Iwana Franki</a:t>
            </a:r>
            <a:endParaRPr lang="ru-RU" altLang="ru-RU" sz="16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154" y="4664422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6978" y="1383527"/>
            <a:ext cx="3593989" cy="3410114"/>
          </a:xfrm>
        </p:spPr>
        <p:txBody>
          <a:bodyPr/>
          <a:lstStyle/>
          <a:p>
            <a:pPr marL="152400" indent="0">
              <a:buNone/>
            </a:pP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…śniło mi się, że idę</a:t>
            </a:r>
          </a:p>
          <a:p>
            <a:pPr marL="152400" indent="0">
              <a:buNone/>
            </a:pP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domu rodziców do szkoły</a:t>
            </a:r>
          </a:p>
          <a:p>
            <a:pPr marL="152400" indent="0">
              <a:buNone/>
            </a:pPr>
            <a:r>
              <a:rPr lang="pl-PL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iem przecież którędy idę</a:t>
            </a:r>
          </a:p>
          <a:p>
            <a:pPr marL="152400" indent="0">
              <a:buNone/>
            </a:pPr>
            <a:r>
              <a:rPr lang="pl-PL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lewej sklep </a:t>
            </a:r>
            <a:r>
              <a:rPr lang="pl-PL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Paszandy</a:t>
            </a:r>
            <a:endParaRPr lang="pl-PL" sz="2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pl-PL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rzecie gimnazjum  księgarnie</a:t>
            </a:r>
          </a:p>
          <a:p>
            <a:pPr marL="152400" indent="0">
              <a:buNone/>
            </a:pP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widać nawet przez szybę</a:t>
            </a:r>
          </a:p>
          <a:p>
            <a:pPr marL="152400" indent="0">
              <a:buNone/>
            </a:pP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głowę starego </a:t>
            </a:r>
            <a:r>
              <a:rPr lang="pl-PL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Bodeka</a:t>
            </a:r>
            <a:endParaRPr lang="pl-PL" sz="2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Chcę skręcić do katedry</a:t>
            </a:r>
          </a:p>
          <a:p>
            <a:pPr marL="152400" indent="0">
              <a:buNone/>
            </a:pPr>
            <a:r>
              <a:rPr lang="pl-PL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Widok się nagle urywa…</a:t>
            </a:r>
            <a:endParaRPr lang="pl-PL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7" y="938254"/>
            <a:ext cx="3888188" cy="2814761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4619402" y="3943705"/>
            <a:ext cx="4870939" cy="70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  <a:buClr>
                <a:srgbClr val="595959"/>
              </a:buClr>
            </a:pPr>
            <a:r>
              <a:rPr lang="pl-PL" altLang="ru-RU" sz="1800" dirty="0" err="1">
                <a:solidFill>
                  <a:schemeClr val="tx1"/>
                </a:solidFill>
                <a:latin typeface="Century Gothic" panose="020B0502020202020204" pitchFamily="34" charset="0"/>
                <a:sym typeface="Lobster" charset="-52"/>
              </a:rPr>
              <a:t>U</a:t>
            </a:r>
            <a:r>
              <a:rPr lang="pl-PL" altLang="ru-RU" sz="1800" dirty="0" err="1" smtClean="0">
                <a:solidFill>
                  <a:schemeClr val="tx1"/>
                </a:solidFill>
                <a:latin typeface="Century Gothic" panose="020B0502020202020204" pitchFamily="34" charset="0"/>
                <a:sym typeface="Lobster" charset="-52"/>
              </a:rPr>
              <a:t>l.Kniazia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sym typeface="Lobster" charset="-52"/>
              </a:rPr>
              <a:t> Romana </a:t>
            </a:r>
            <a:r>
              <a:rPr lang="ru-RU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sym typeface="Lobster" charset="-52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latin typeface="Century Gothic" panose="020B0502020202020204" pitchFamily="34" charset="0"/>
                <a:sym typeface="Lobster" charset="-52"/>
              </a:rPr>
              <a:t>16</a:t>
            </a:r>
            <a:endParaRPr lang="uk-UA" altLang="ru-RU" sz="1800" dirty="0">
              <a:solidFill>
                <a:schemeClr val="tx1"/>
              </a:solidFill>
              <a:latin typeface="Century Gothic" panose="020B0502020202020204" pitchFamily="34" charset="0"/>
              <a:sym typeface="Lobster" charset="-52"/>
            </a:endParaRPr>
          </a:p>
          <a:p>
            <a:pPr eaLnBrk="1" hangingPunct="1">
              <a:lnSpc>
                <a:spcPct val="115000"/>
              </a:lnSpc>
              <a:buClr>
                <a:srgbClr val="595959"/>
              </a:buClr>
            </a:pP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sym typeface="Lobster" charset="-52"/>
              </a:rPr>
              <a:t>Dawny antykwariat Zygmunta </a:t>
            </a:r>
            <a:r>
              <a:rPr lang="pl-PL" altLang="ru-RU" sz="1800" dirty="0" err="1" smtClean="0">
                <a:solidFill>
                  <a:schemeClr val="tx1"/>
                </a:solidFill>
                <a:latin typeface="Century Gothic" panose="020B0502020202020204" pitchFamily="34" charset="0"/>
                <a:sym typeface="Lobster" charset="-52"/>
              </a:rPr>
              <a:t>Bodeka</a:t>
            </a:r>
            <a:endParaRPr lang="ru-RU" altLang="ru-RU" sz="1800" dirty="0">
              <a:solidFill>
                <a:schemeClr val="tx1"/>
              </a:solidFill>
              <a:latin typeface="Century Gothic" panose="020B0502020202020204" pitchFamily="34" charset="0"/>
              <a:sym typeface="Lobster" charset="-52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37625" y="278297"/>
            <a:ext cx="896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Lobster" charset="-18"/>
              </a:rPr>
              <a:t>Nr 12 – ul. Stefana Batorego (obecnie Kniazia Romana)</a:t>
            </a:r>
            <a:endParaRPr lang="pl-PL" sz="2400" dirty="0">
              <a:latin typeface="Lobster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60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88;p17"/>
          <p:cNvSpPr txBox="1">
            <a:spLocks noGrp="1"/>
          </p:cNvSpPr>
          <p:nvPr>
            <p:ph type="title"/>
          </p:nvPr>
        </p:nvSpPr>
        <p:spPr>
          <a:xfrm>
            <a:off x="656914" y="3675186"/>
            <a:ext cx="4019163" cy="120717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l-PL" altLang="ru-RU" sz="16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Ul.Kniazia</a:t>
            </a:r>
            <a:r>
              <a:rPr lang="pl-PL" alt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Romana, 20</a:t>
            </a:r>
            <a:br>
              <a:rPr lang="pl-PL" alt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pl-PL" altLang="ru-RU" sz="1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Dawny antykwariat Samuela </a:t>
            </a:r>
            <a:r>
              <a:rPr lang="pl-PL" altLang="ru-RU" sz="16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Bodeka</a:t>
            </a:r>
            <a:endParaRPr lang="ru-RU" altLang="ru-RU" sz="1600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3" name="Google Shape;90;p1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5" y="517062"/>
            <a:ext cx="3883692" cy="291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517062"/>
            <a:ext cx="386715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00;p18"/>
          <p:cNvSpPr txBox="1">
            <a:spLocks noGrp="1"/>
          </p:cNvSpPr>
          <p:nvPr>
            <p:ph type="body" idx="1"/>
          </p:nvPr>
        </p:nvSpPr>
        <p:spPr>
          <a:xfrm>
            <a:off x="4889849" y="3632200"/>
            <a:ext cx="4136676" cy="1077913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6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Lobster" charset="-52"/>
              </a:rPr>
              <a:t>Ul.Kniazia</a:t>
            </a:r>
            <a:r>
              <a:rPr lang="pl-PL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Lobster" charset="-52"/>
              </a:rPr>
              <a:t> Romana, 18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Lobster" charset="-52"/>
              </a:rPr>
              <a:t>Dawny antykwariat Józefa </a:t>
            </a:r>
            <a:r>
              <a:rPr lang="pl-PL" altLang="ru-RU" sz="16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Lobster" charset="-52"/>
              </a:rPr>
              <a:t>Bodeka</a:t>
            </a:r>
            <a:endParaRPr lang="ru-RU" altLang="ru-RU" sz="1600" dirty="0" smtClean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  <a:sym typeface="Lobster" charset="-52"/>
            </a:endParaRPr>
          </a:p>
        </p:txBody>
      </p:sp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300" y="4687267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05;p19"/>
          <p:cNvSpPr txBox="1">
            <a:spLocks noGrp="1"/>
          </p:cNvSpPr>
          <p:nvPr>
            <p:ph type="title"/>
          </p:nvPr>
        </p:nvSpPr>
        <p:spPr>
          <a:xfrm>
            <a:off x="192585" y="255722"/>
            <a:ext cx="8520113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990000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Nr 13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-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ul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.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Halicka</a:t>
            </a:r>
            <a:r>
              <a:rPr lang="uk-UA" altLang="ru-RU" sz="2400" dirty="0" smtClean="0">
                <a:latin typeface="Lobster" charset="-18"/>
                <a:cs typeface="Arial" panose="020B0604020202020204" pitchFamily="34" charset="0"/>
              </a:rPr>
              <a:t>,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4527942" y="2679029"/>
            <a:ext cx="4296970" cy="2354934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None/>
            </a:pP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Lwów - to było wielonarodowościowe </a:t>
            </a:r>
            <a:r>
              <a:rPr lang="pl-PL" altLang="ru-RU" sz="1800" dirty="0" err="1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miasto.Wśród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przodków Herberta można znaleźć Anglików, Ormian, Austriaków</a:t>
            </a:r>
            <a:r>
              <a:rPr lang="pl-PL" altLang="ru-RU" sz="1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altLang="ru-RU" sz="1800" dirty="0" smtClean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700" name="Google Shape;107;p1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" y="1217721"/>
            <a:ext cx="437515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Google Shape;108;p19"/>
          <p:cNvSpPr txBox="1">
            <a:spLocks noChangeArrowheads="1"/>
          </p:cNvSpPr>
          <p:nvPr/>
        </p:nvSpPr>
        <p:spPr bwMode="auto">
          <a:xfrm>
            <a:off x="4567237" y="1098448"/>
            <a:ext cx="4257675" cy="114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Kamienica przy ulicy Halickiej, 21 należała do rodziny babci Zbigniewa, Marii Ba</a:t>
            </a:r>
            <a:r>
              <a:rPr lang="pl-PL" altLang="ru-RU" sz="18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ł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aban, przedstawicielki jednej ze znanych i szanowanych rodzin lwowskich.</a:t>
            </a:r>
            <a:endParaRPr lang="ru-RU" alt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312" y="4643785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uild="p"/>
      <p:bldP spid="1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4294967295"/>
          </p:nvPr>
        </p:nvSpPr>
        <p:spPr>
          <a:xfrm>
            <a:off x="5013649" y="308610"/>
            <a:ext cx="4130351" cy="1066800"/>
          </a:xfr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115000"/>
              </a:lnSpc>
              <a:buClr>
                <a:srgbClr val="595959"/>
              </a:buClr>
              <a:buSzPts val="1800"/>
            </a:pPr>
            <a:r>
              <a:rPr lang="pl-PL" altLang="ru-RU" sz="20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Ś</a:t>
            </a:r>
            <a:r>
              <a:rPr lang="pl-PL" altLang="ru-RU" sz="2000" dirty="0" smtClean="0">
                <a:solidFill>
                  <a:srgbClr val="595959"/>
                </a:solidFill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ladami </a:t>
            </a:r>
            <a:r>
              <a:rPr lang="pl-PL" altLang="ru-RU" sz="2000" dirty="0" smtClean="0">
                <a:solidFill>
                  <a:srgbClr val="595959"/>
                </a:solidFill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Zbigniewa</a:t>
            </a:r>
            <a:r>
              <a:rPr lang="en-US" altLang="ru-RU" sz="2000" dirty="0" smtClean="0">
                <a:solidFill>
                  <a:srgbClr val="595959"/>
                </a:solidFill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000" dirty="0" smtClean="0">
                <a:solidFill>
                  <a:srgbClr val="595959"/>
                </a:solidFill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Herberta </a:t>
            </a:r>
            <a:r>
              <a:rPr lang="pl-PL" altLang="ru-RU" sz="2000" dirty="0" smtClean="0">
                <a:solidFill>
                  <a:srgbClr val="595959"/>
                </a:solidFill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we</a:t>
            </a:r>
            <a:r>
              <a:rPr lang="en-US" altLang="ru-RU" sz="2000" dirty="0" smtClean="0">
                <a:solidFill>
                  <a:srgbClr val="595959"/>
                </a:solidFill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000" dirty="0" smtClean="0">
                <a:solidFill>
                  <a:srgbClr val="595959"/>
                </a:solidFill>
                <a:latin typeface="Lucida Calligraphy" pitchFamily="66" charset="0"/>
                <a:cs typeface="Arial" panose="020B0604020202020204" pitchFamily="34" charset="0"/>
                <a:sym typeface="Lobster" charset="-52"/>
              </a:rPr>
              <a:t>Lwowie</a:t>
            </a:r>
            <a:endParaRPr lang="ru-RU" altLang="ru-RU" sz="2000" dirty="0" smtClean="0">
              <a:solidFill>
                <a:srgbClr val="38761D"/>
              </a:solidFill>
              <a:latin typeface="Lobster" charset="-52"/>
              <a:cs typeface="Arial" panose="020B0604020202020204" pitchFamily="34" charset="0"/>
              <a:sym typeface="Lobster" charset="-52"/>
            </a:endParaRPr>
          </a:p>
          <a:p>
            <a:pPr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800"/>
            </a:pPr>
            <a:endParaRPr lang="ru-RU" altLang="ru-RU" sz="2400" dirty="0" smtClean="0">
              <a:latin typeface="Lobster" charset="-52"/>
              <a:cs typeface="Arial" panose="020B0604020202020204" pitchFamily="34" charset="0"/>
              <a:sym typeface="Lobster" charset="-52"/>
            </a:endParaRPr>
          </a:p>
        </p:txBody>
      </p:sp>
      <p:pic>
        <p:nvPicPr>
          <p:cNvPr id="4099" name="Google Shape;55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95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Google Shape;56;p13"/>
          <p:cNvSpPr txBox="1">
            <a:spLocks noChangeArrowheads="1"/>
          </p:cNvSpPr>
          <p:nvPr/>
        </p:nvSpPr>
        <p:spPr bwMode="auto">
          <a:xfrm>
            <a:off x="5418687" y="2942003"/>
            <a:ext cx="3725313" cy="212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Opracowały uczennice </a:t>
            </a:r>
            <a:endParaRPr lang="en-US" altLang="ru-RU" sz="1800" dirty="0" smtClean="0">
              <a:latin typeface="Leelawadee" pitchFamily="34" charset="-34"/>
              <a:cs typeface="Leelawadee" pitchFamily="34" charset="-34"/>
            </a:endParaRPr>
          </a:p>
          <a:p>
            <a:pPr eaLnBrk="1" hangingPunct="1"/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Średniej szkoły nr 10 </a:t>
            </a:r>
            <a:r>
              <a:rPr lang="pl-PL" altLang="ru-RU" sz="1800" dirty="0">
                <a:latin typeface="Leelawadee" pitchFamily="34" charset="-34"/>
                <a:cs typeface="Leelawadee" pitchFamily="34" charset="-34"/>
              </a:rPr>
              <a:t>we </a:t>
            </a:r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Lwowie</a:t>
            </a:r>
            <a:r>
              <a:rPr lang="en-US" altLang="ru-RU" sz="1800" dirty="0" smtClean="0">
                <a:latin typeface="Leelawadee" pitchFamily="34" charset="-34"/>
                <a:cs typeface="Leelawadee" pitchFamily="34" charset="-34"/>
              </a:rPr>
              <a:t> </a:t>
            </a:r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im. św. Marii Magdaleny : </a:t>
            </a:r>
          </a:p>
          <a:p>
            <a:pPr eaLnBrk="1" hangingPunct="1"/>
            <a:r>
              <a:rPr lang="pl-PL" altLang="ru-RU" sz="1800" dirty="0">
                <a:latin typeface="Leelawadee" pitchFamily="34" charset="-34"/>
                <a:cs typeface="Leelawadee" pitchFamily="34" charset="-34"/>
              </a:rPr>
              <a:t>Renata </a:t>
            </a:r>
            <a:r>
              <a:rPr lang="pl-PL" altLang="ru-RU" sz="1800" dirty="0" err="1">
                <a:latin typeface="Leelawadee" pitchFamily="34" charset="-34"/>
                <a:cs typeface="Leelawadee" pitchFamily="34" charset="-34"/>
              </a:rPr>
              <a:t>Pona</a:t>
            </a:r>
            <a:r>
              <a:rPr lang="pl-PL" altLang="ru-RU" sz="1800" dirty="0">
                <a:latin typeface="Leelawadee" pitchFamily="34" charset="-34"/>
                <a:cs typeface="Leelawadee" pitchFamily="34" charset="-34"/>
              </a:rPr>
              <a:t> </a:t>
            </a:r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oraz</a:t>
            </a:r>
            <a:endParaRPr lang="pl-PL" altLang="ru-RU" sz="1800" dirty="0">
              <a:latin typeface="Leelawadee" pitchFamily="34" charset="-34"/>
              <a:cs typeface="Leelawadee" pitchFamily="34" charset="-34"/>
            </a:endParaRPr>
          </a:p>
          <a:p>
            <a:pPr eaLnBrk="1" hangingPunct="1"/>
            <a:r>
              <a:rPr lang="pl-PL" altLang="ru-RU" sz="1800" dirty="0">
                <a:latin typeface="Leelawadee" pitchFamily="34" charset="-34"/>
                <a:cs typeface="Leelawadee" pitchFamily="34" charset="-34"/>
              </a:rPr>
              <a:t>Magdalena </a:t>
            </a:r>
            <a:r>
              <a:rPr lang="pl-PL" altLang="ru-RU" sz="1800" dirty="0" err="1">
                <a:latin typeface="Leelawadee" pitchFamily="34" charset="-34"/>
                <a:cs typeface="Leelawadee" pitchFamily="34" charset="-34"/>
              </a:rPr>
              <a:t>Kompanowicz</a:t>
            </a:r>
            <a:r>
              <a:rPr lang="pl-PL" altLang="ru-RU" sz="1800" dirty="0">
                <a:latin typeface="Leelawadee" pitchFamily="34" charset="-34"/>
                <a:cs typeface="Leelawadee" pitchFamily="34" charset="-34"/>
              </a:rPr>
              <a:t> </a:t>
            </a:r>
            <a:endParaRPr lang="pl-PL" altLang="ru-RU" sz="1800" dirty="0" smtClean="0">
              <a:latin typeface="Leelawadee" pitchFamily="34" charset="-34"/>
              <a:cs typeface="Leelawadee" pitchFamily="34" charset="-34"/>
            </a:endParaRPr>
          </a:p>
          <a:p>
            <a:pPr eaLnBrk="1" hangingPunct="1"/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Nauczyciel – kierownik:</a:t>
            </a:r>
            <a:endParaRPr lang="pl-PL" altLang="ru-RU" sz="1800" dirty="0">
              <a:latin typeface="Leelawadee" pitchFamily="34" charset="-34"/>
              <a:cs typeface="Leelawadee" pitchFamily="34" charset="-34"/>
            </a:endParaRPr>
          </a:p>
          <a:p>
            <a:pPr eaLnBrk="1" hangingPunct="1"/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Wi</a:t>
            </a:r>
            <a:r>
              <a:rPr lang="en-US" altLang="ru-RU" sz="1800" dirty="0" smtClean="0">
                <a:latin typeface="Leelawadee" pitchFamily="34" charset="-34"/>
                <a:cs typeface="Leelawadee" pitchFamily="34" charset="-34"/>
              </a:rPr>
              <a:t>e</a:t>
            </a:r>
            <a:r>
              <a:rPr lang="pl-PL" altLang="ru-RU" sz="1800" dirty="0" err="1" smtClean="0">
                <a:latin typeface="Leelawadee" pitchFamily="34" charset="-34"/>
                <a:cs typeface="Leelawadee" pitchFamily="34" charset="-34"/>
              </a:rPr>
              <a:t>ra</a:t>
            </a:r>
            <a:r>
              <a:rPr lang="pl-PL" altLang="ru-RU" sz="1800" dirty="0" smtClean="0">
                <a:latin typeface="Leelawadee" pitchFamily="34" charset="-34"/>
                <a:cs typeface="Leelawadee" pitchFamily="34" charset="-34"/>
              </a:rPr>
              <a:t> </a:t>
            </a:r>
            <a:r>
              <a:rPr lang="pl-PL" altLang="ru-RU" sz="1800" dirty="0" err="1" smtClean="0">
                <a:latin typeface="Leelawadee" pitchFamily="34" charset="-34"/>
                <a:cs typeface="Leelawadee" pitchFamily="34" charset="-34"/>
              </a:rPr>
              <a:t>Szerszniowa</a:t>
            </a:r>
            <a:endParaRPr lang="ru-RU" altLang="ru-RU" sz="1800" dirty="0">
              <a:cs typeface="Leelawadee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9369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13;p20"/>
          <p:cNvSpPr txBox="1">
            <a:spLocks noGrp="1"/>
          </p:cNvSpPr>
          <p:nvPr>
            <p:ph type="title"/>
          </p:nvPr>
        </p:nvSpPr>
        <p:spPr>
          <a:xfrm>
            <a:off x="248423" y="98412"/>
            <a:ext cx="8520113" cy="57308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Nr </a:t>
            </a:r>
            <a:r>
              <a:rPr lang="uk-UA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1</a:t>
            </a:r>
            <a:r>
              <a:rPr lang="pl-PL" altLang="ru-RU" sz="2400" dirty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4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 </a:t>
            </a:r>
            <a:r>
              <a:rPr lang="ru-RU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-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ul</a:t>
            </a:r>
            <a:r>
              <a:rPr lang="ru-RU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.</a:t>
            </a:r>
            <a:r>
              <a:rPr lang="pl-PL" altLang="ru-RU" sz="2400" dirty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Teatralna</a:t>
            </a:r>
            <a:r>
              <a:rPr lang="ru-RU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,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8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</a:rPr>
              <a:t>(Rutowskiego)</a:t>
            </a:r>
            <a:endParaRPr lang="ru-RU" altLang="ru-RU" sz="2400" dirty="0" smtClean="0">
              <a:solidFill>
                <a:schemeClr val="tx1"/>
              </a:solidFill>
              <a:latin typeface="Lobster" charset="-18"/>
              <a:cs typeface="Arial" panose="020B0604020202020204" pitchFamily="34" charset="0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159026" y="647253"/>
            <a:ext cx="6249988" cy="1455738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Muzeum Przyrodnicze za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ł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ż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one przez rodzin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ę 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przysz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ł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 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ż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ony Herberta, Katarzynę Dzieduszyck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ą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 Herbert. To by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ł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 jedno z ulubionych miejsc poety w dzieci</a:t>
            </a:r>
            <a:r>
              <a:rPr lang="pl-PL" altLang="ru-RU" sz="180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ń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stwie.</a:t>
            </a:r>
            <a:r>
              <a:rPr lang="ru-RU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748" name="Google Shape;115;p2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1" y="2291305"/>
            <a:ext cx="3534752" cy="265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Google Shape;116;p2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1" t="-5380" r="-32491" b="5379"/>
          <a:stretch>
            <a:fillRect/>
          </a:stretch>
        </p:blipFill>
        <p:spPr bwMode="auto">
          <a:xfrm>
            <a:off x="6409014" y="98412"/>
            <a:ext cx="3303587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350" y="4648521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21;p21"/>
          <p:cNvSpPr txBox="1">
            <a:spLocks noGrp="1"/>
          </p:cNvSpPr>
          <p:nvPr>
            <p:ph type="title"/>
          </p:nvPr>
        </p:nvSpPr>
        <p:spPr>
          <a:xfrm>
            <a:off x="103188" y="57019"/>
            <a:ext cx="8520112" cy="57308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Nr </a:t>
            </a:r>
            <a:r>
              <a:rPr lang="uk-UA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1</a:t>
            </a:r>
            <a:r>
              <a:rPr lang="pl-PL" altLang="ru-RU" sz="2400" dirty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5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</a:t>
            </a:r>
            <a:r>
              <a:rPr lang="uk-UA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і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Nr </a:t>
            </a:r>
            <a:r>
              <a:rPr lang="uk-UA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1</a:t>
            </a:r>
            <a:r>
              <a:rPr lang="pl-PL" altLang="ru-RU" sz="2400" dirty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6</a:t>
            </a:r>
            <a:r>
              <a:rPr lang="uk-UA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–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w okolicach Rynku</a:t>
            </a:r>
            <a:endParaRPr lang="ru-RU" altLang="ru-RU" sz="2400" dirty="0" smtClean="0">
              <a:solidFill>
                <a:schemeClr val="tx1"/>
              </a:solidFill>
              <a:latin typeface="Lobster" charset="-52"/>
              <a:cs typeface="Arial" panose="020B0604020202020204" pitchFamily="34" charset="0"/>
              <a:sym typeface="Lobster" charset="-52"/>
            </a:endParaRPr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4705350" y="3782881"/>
            <a:ext cx="2698750" cy="91757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Lobster" charset="-52"/>
              </a:rPr>
              <a:t>Katedra Łacińska</a:t>
            </a:r>
            <a:endParaRPr lang="uk-UA" altLang="ru-RU" sz="1800" dirty="0" smtClean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  <a:sym typeface="Lobster" charset="-52"/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uk-UA" alt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Lobster" charset="-52"/>
              </a:rPr>
              <a:t>(</a:t>
            </a:r>
            <a:r>
              <a:rPr lang="pl-PL" alt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Lobster" charset="-52"/>
              </a:rPr>
              <a:t>epitafium Wojciecha Dzieduszyckiego)</a:t>
            </a:r>
            <a:endParaRPr lang="ru-RU" altLang="ru-RU" sz="1200" dirty="0" smtClean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  <a:sym typeface="Lobster" charset="-52"/>
            </a:endParaRPr>
          </a:p>
        </p:txBody>
      </p:sp>
      <p:pic>
        <p:nvPicPr>
          <p:cNvPr id="123" name="Google Shape;123;p2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59" y="1133343"/>
            <a:ext cx="3532188" cy="2649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Google Shape;124;p2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8" y="528486"/>
            <a:ext cx="2441616" cy="325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Google Shape;125;p21"/>
          <p:cNvSpPr txBox="1">
            <a:spLocks noChangeArrowheads="1"/>
          </p:cNvSpPr>
          <p:nvPr/>
        </p:nvSpPr>
        <p:spPr bwMode="auto">
          <a:xfrm>
            <a:off x="0" y="3790952"/>
            <a:ext cx="4476750" cy="91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sym typeface="Oswald" charset="-52"/>
              </a:rPr>
              <a:t>Dawny Kościół Dominikanów</a:t>
            </a:r>
            <a:r>
              <a:rPr lang="uk-UA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sym typeface="Oswald" charset="-52"/>
              </a:rPr>
              <a:t>(</a:t>
            </a:r>
            <a:r>
              <a:rPr lang="pl-PL" altLang="ru-RU" sz="1600" dirty="0" smtClean="0">
                <a:solidFill>
                  <a:schemeClr val="tx1"/>
                </a:solidFill>
                <a:latin typeface="Century Gothic" panose="020B0502020202020204" pitchFamily="34" charset="0"/>
                <a:sym typeface="Oswald" charset="-52"/>
              </a:rPr>
              <a:t>obecnie cerkiew Przenajświętszej Eucharystii )</a:t>
            </a:r>
            <a:endParaRPr lang="pl-PL" altLang="ru-RU" sz="1600" dirty="0">
              <a:solidFill>
                <a:schemeClr val="tx1"/>
              </a:solidFill>
              <a:latin typeface="Century Gothic" panose="020B0502020202020204" pitchFamily="34" charset="0"/>
              <a:sym typeface="Oswald" charset="-52"/>
            </a:endParaRPr>
          </a:p>
          <a:p>
            <a:pPr eaLnBrk="1" hangingPunct="1"/>
            <a:r>
              <a:rPr lang="uk-UA" alt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sym typeface="Oswald" charset="-52"/>
              </a:rPr>
              <a:t>(</a:t>
            </a:r>
            <a:r>
              <a:rPr lang="pl-PL" altLang="ru-RU" sz="1200" dirty="0" smtClean="0">
                <a:solidFill>
                  <a:schemeClr val="tx1"/>
                </a:solidFill>
                <a:latin typeface="Century Gothic" panose="020B0502020202020204" pitchFamily="34" charset="0"/>
                <a:sym typeface="Oswald" charset="-52"/>
              </a:rPr>
              <a:t>prawdopodobnie nagrobek Wacława Dzieduszyckiego</a:t>
            </a:r>
            <a:endParaRPr lang="ru-RU" altLang="ru-RU" sz="1200" dirty="0">
              <a:solidFill>
                <a:schemeClr val="tx1"/>
              </a:solidFill>
              <a:latin typeface="Century Gothic" panose="020B0502020202020204" pitchFamily="34" charset="0"/>
              <a:sym typeface="Oswald" charset="-52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264760" y="302346"/>
            <a:ext cx="37077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800" dirty="0" smtClean="0">
                <a:latin typeface="Century Gothic" panose="020B0502020202020204" pitchFamily="34" charset="0"/>
                <a:cs typeface="Aharoni" panose="02010803020104030203" pitchFamily="2" charset="-79"/>
              </a:rPr>
              <a:t>Miejsca pochówków i epitafia Dzieduszyckich – rodziny żony.</a:t>
            </a:r>
            <a:endParaRPr lang="ru-RU" altLang="ru-RU" sz="1800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32" y="3361701"/>
            <a:ext cx="2043048" cy="134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Прямоугольник 5"/>
          <p:cNvSpPr>
            <a:spLocks noChangeArrowheads="1"/>
          </p:cNvSpPr>
          <p:nvPr/>
        </p:nvSpPr>
        <p:spPr bwMode="auto">
          <a:xfrm>
            <a:off x="6054725" y="4860925"/>
            <a:ext cx="29765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800"/>
              <a:t>https://genealogia.okiem.pl/genealogia.php?n=Dzieduszycki</a:t>
            </a:r>
            <a:endParaRPr lang="ru-RU" altLang="ru-RU" sz="800"/>
          </a:p>
        </p:txBody>
      </p:sp>
      <p:pic>
        <p:nvPicPr>
          <p:cNvPr id="1026" name="Picture 2" descr="C:\Users\nout\Desktop\54798670_413621835852452_783570265223410483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56" y="2332387"/>
            <a:ext cx="2350294" cy="1577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Box 12"/>
          <p:cNvSpPr txBox="1">
            <a:spLocks noChangeArrowheads="1"/>
          </p:cNvSpPr>
          <p:nvPr/>
        </p:nvSpPr>
        <p:spPr bwMode="auto">
          <a:xfrm>
            <a:off x="204788" y="4835525"/>
            <a:ext cx="38433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100" dirty="0"/>
              <a:t>https://www.castles.com.ua/galicia.html</a:t>
            </a:r>
            <a:endParaRPr lang="ru-RU" altLang="ru-RU" sz="11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uiExpand="1" build="p"/>
      <p:bldP spid="12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90" y="17789"/>
            <a:ext cx="4835525" cy="5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540500" y="1976438"/>
            <a:ext cx="284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1</a:t>
            </a:r>
          </a:p>
        </p:txBody>
      </p:sp>
      <p:sp>
        <p:nvSpPr>
          <p:cNvPr id="8196" name="Прямоугольник 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74706" y="1258887"/>
            <a:ext cx="334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2 </a:t>
            </a:r>
          </a:p>
        </p:txBody>
      </p:sp>
      <p:sp>
        <p:nvSpPr>
          <p:cNvPr id="8197" name="Прямоугольник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521575" y="1397746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3</a:t>
            </a:r>
          </a:p>
        </p:txBody>
      </p:sp>
      <p:sp>
        <p:nvSpPr>
          <p:cNvPr id="8198" name="Прямоугольник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781381" y="3919978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/>
              <a:t>7</a:t>
            </a:r>
            <a:endParaRPr lang="ru-RU" altLang="ru-RU" dirty="0"/>
          </a:p>
        </p:txBody>
      </p:sp>
      <p:sp>
        <p:nvSpPr>
          <p:cNvPr id="8199" name="Прямоугольник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650688" y="4660839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8200" name="Прямоугольник 2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033986" y="4261463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9</a:t>
            </a:r>
            <a:endParaRPr lang="ru-RU" altLang="ru-RU" dirty="0"/>
          </a:p>
        </p:txBody>
      </p:sp>
      <p:sp>
        <p:nvSpPr>
          <p:cNvPr id="8201" name="Прямоугольник 2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894263" y="2692400"/>
            <a:ext cx="3701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dirty="0" smtClean="0"/>
              <a:t>11</a:t>
            </a:r>
            <a:endParaRPr lang="ru-RU" altLang="ru-RU" dirty="0"/>
          </a:p>
        </p:txBody>
      </p:sp>
      <p:sp>
        <p:nvSpPr>
          <p:cNvPr id="8203" name="Прямоугольник 2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307013" y="2051050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dirty="0" smtClean="0"/>
              <a:t>12</a:t>
            </a:r>
            <a:endParaRPr lang="ru-RU" altLang="ru-RU" dirty="0"/>
          </a:p>
        </p:txBody>
      </p:sp>
      <p:sp>
        <p:nvSpPr>
          <p:cNvPr id="8204" name="Прямоугольник 2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912094" y="1620676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1</a:t>
            </a:r>
            <a:r>
              <a:rPr lang="pl-PL" altLang="ru-RU" dirty="0" smtClean="0"/>
              <a:t>3</a:t>
            </a:r>
            <a:endParaRPr lang="ru-RU" altLang="ru-RU" dirty="0"/>
          </a:p>
        </p:txBody>
      </p:sp>
      <p:sp>
        <p:nvSpPr>
          <p:cNvPr id="8205" name="Прямоугольник 2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638183" y="8046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1</a:t>
            </a:r>
            <a:r>
              <a:rPr lang="pl-PL" altLang="ru-RU" dirty="0" smtClean="0"/>
              <a:t>4</a:t>
            </a:r>
            <a:endParaRPr lang="ru-RU" altLang="ru-RU" dirty="0"/>
          </a:p>
        </p:txBody>
      </p:sp>
      <p:sp>
        <p:nvSpPr>
          <p:cNvPr id="8207" name="Прямоугольник 2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850883" y="1109114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1</a:t>
            </a:r>
            <a:r>
              <a:rPr lang="pl-PL" altLang="ru-RU" dirty="0" smtClean="0"/>
              <a:t>5</a:t>
            </a:r>
            <a:endParaRPr lang="ru-RU" altLang="ru-RU" dirty="0"/>
          </a:p>
        </p:txBody>
      </p:sp>
      <p:pic>
        <p:nvPicPr>
          <p:cNvPr id="8208" name="Рисунок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7" y="2206625"/>
            <a:ext cx="171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Рисунок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87" y="761501"/>
            <a:ext cx="207962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олилиния 50"/>
          <p:cNvSpPr/>
          <p:nvPr/>
        </p:nvSpPr>
        <p:spPr>
          <a:xfrm>
            <a:off x="7197725" y="1482725"/>
            <a:ext cx="1508125" cy="2579688"/>
          </a:xfrm>
          <a:custGeom>
            <a:avLst/>
            <a:gdLst>
              <a:gd name="connsiteX0" fmla="*/ 0 w 1508493"/>
              <a:gd name="connsiteY0" fmla="*/ 0 h 2580967"/>
              <a:gd name="connsiteX1" fmla="*/ 361335 w 1508493"/>
              <a:gd name="connsiteY1" fmla="*/ 213852 h 2580967"/>
              <a:gd name="connsiteX2" fmla="*/ 361335 w 1508493"/>
              <a:gd name="connsiteY2" fmla="*/ 213852 h 2580967"/>
              <a:gd name="connsiteX3" fmla="*/ 361335 w 1508493"/>
              <a:gd name="connsiteY3" fmla="*/ 213852 h 2580967"/>
              <a:gd name="connsiteX4" fmla="*/ 1201993 w 1508493"/>
              <a:gd name="connsiteY4" fmla="*/ 589935 h 2580967"/>
              <a:gd name="connsiteX5" fmla="*/ 1187245 w 1508493"/>
              <a:gd name="connsiteY5" fmla="*/ 604684 h 2580967"/>
              <a:gd name="connsiteX6" fmla="*/ 737419 w 1508493"/>
              <a:gd name="connsiteY6" fmla="*/ 1784555 h 2580967"/>
              <a:gd name="connsiteX7" fmla="*/ 737419 w 1508493"/>
              <a:gd name="connsiteY7" fmla="*/ 1777181 h 2580967"/>
              <a:gd name="connsiteX8" fmla="*/ 877529 w 1508493"/>
              <a:gd name="connsiteY8" fmla="*/ 2138516 h 2580967"/>
              <a:gd name="connsiteX9" fmla="*/ 884903 w 1508493"/>
              <a:gd name="connsiteY9" fmla="*/ 2131142 h 2580967"/>
              <a:gd name="connsiteX10" fmla="*/ 1467464 w 1508493"/>
              <a:gd name="connsiteY10" fmla="*/ 2455606 h 2580967"/>
              <a:gd name="connsiteX11" fmla="*/ 1460090 w 1508493"/>
              <a:gd name="connsiteY11" fmla="*/ 2455606 h 2580967"/>
              <a:gd name="connsiteX12" fmla="*/ 1460090 w 1508493"/>
              <a:gd name="connsiteY12" fmla="*/ 2448232 h 2580967"/>
              <a:gd name="connsiteX13" fmla="*/ 833284 w 1508493"/>
              <a:gd name="connsiteY13" fmla="*/ 2160639 h 2580967"/>
              <a:gd name="connsiteX14" fmla="*/ 833284 w 1508493"/>
              <a:gd name="connsiteY14" fmla="*/ 2160639 h 2580967"/>
              <a:gd name="connsiteX15" fmla="*/ 700548 w 1508493"/>
              <a:gd name="connsiteY15" fmla="*/ 1799303 h 2580967"/>
              <a:gd name="connsiteX16" fmla="*/ 700548 w 1508493"/>
              <a:gd name="connsiteY16" fmla="*/ 1791929 h 2580967"/>
              <a:gd name="connsiteX17" fmla="*/ 398206 w 1508493"/>
              <a:gd name="connsiteY17" fmla="*/ 2153264 h 2580967"/>
              <a:gd name="connsiteX18" fmla="*/ 398206 w 1508493"/>
              <a:gd name="connsiteY18" fmla="*/ 2153264 h 2580967"/>
              <a:gd name="connsiteX19" fmla="*/ 243348 w 1508493"/>
              <a:gd name="connsiteY19" fmla="*/ 2551471 h 2580967"/>
              <a:gd name="connsiteX20" fmla="*/ 235974 w 1508493"/>
              <a:gd name="connsiteY20" fmla="*/ 2551471 h 258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08493" h="2580967">
                <a:moveTo>
                  <a:pt x="0" y="0"/>
                </a:moveTo>
                <a:lnTo>
                  <a:pt x="361335" y="213852"/>
                </a:lnTo>
                <a:lnTo>
                  <a:pt x="361335" y="213852"/>
                </a:lnTo>
                <a:lnTo>
                  <a:pt x="361335" y="213852"/>
                </a:lnTo>
                <a:lnTo>
                  <a:pt x="1201993" y="589935"/>
                </a:lnTo>
                <a:cubicBezTo>
                  <a:pt x="1339645" y="655074"/>
                  <a:pt x="1264674" y="405581"/>
                  <a:pt x="1187245" y="604684"/>
                </a:cubicBezTo>
                <a:cubicBezTo>
                  <a:pt x="1109816" y="803787"/>
                  <a:pt x="812390" y="1589139"/>
                  <a:pt x="737419" y="1784555"/>
                </a:cubicBezTo>
                <a:cubicBezTo>
                  <a:pt x="662448" y="1979971"/>
                  <a:pt x="714067" y="1718188"/>
                  <a:pt x="737419" y="1777181"/>
                </a:cubicBezTo>
                <a:cubicBezTo>
                  <a:pt x="760771" y="1836174"/>
                  <a:pt x="852948" y="2079522"/>
                  <a:pt x="877529" y="2138516"/>
                </a:cubicBezTo>
                <a:cubicBezTo>
                  <a:pt x="902110" y="2197510"/>
                  <a:pt x="786580" y="2078294"/>
                  <a:pt x="884903" y="2131142"/>
                </a:cubicBezTo>
                <a:cubicBezTo>
                  <a:pt x="983226" y="2183990"/>
                  <a:pt x="1371600" y="2401529"/>
                  <a:pt x="1467464" y="2455606"/>
                </a:cubicBezTo>
                <a:cubicBezTo>
                  <a:pt x="1563328" y="2509683"/>
                  <a:pt x="1461319" y="2456835"/>
                  <a:pt x="1460090" y="2455606"/>
                </a:cubicBezTo>
                <a:cubicBezTo>
                  <a:pt x="1458861" y="2454377"/>
                  <a:pt x="1564558" y="2497393"/>
                  <a:pt x="1460090" y="2448232"/>
                </a:cubicBezTo>
                <a:cubicBezTo>
                  <a:pt x="1355622" y="2399071"/>
                  <a:pt x="833284" y="2160639"/>
                  <a:pt x="833284" y="2160639"/>
                </a:cubicBezTo>
                <a:lnTo>
                  <a:pt x="833284" y="2160639"/>
                </a:lnTo>
                <a:cubicBezTo>
                  <a:pt x="811161" y="2100416"/>
                  <a:pt x="722671" y="1860755"/>
                  <a:pt x="700548" y="1799303"/>
                </a:cubicBezTo>
                <a:cubicBezTo>
                  <a:pt x="678425" y="1737851"/>
                  <a:pt x="750938" y="1732936"/>
                  <a:pt x="700548" y="1791929"/>
                </a:cubicBezTo>
                <a:cubicBezTo>
                  <a:pt x="650158" y="1850922"/>
                  <a:pt x="398206" y="2153264"/>
                  <a:pt x="398206" y="2153264"/>
                </a:cubicBezTo>
                <a:lnTo>
                  <a:pt x="398206" y="2153264"/>
                </a:lnTo>
                <a:cubicBezTo>
                  <a:pt x="372396" y="2219632"/>
                  <a:pt x="270387" y="2485103"/>
                  <a:pt x="243348" y="2551471"/>
                </a:cubicBezTo>
                <a:cubicBezTo>
                  <a:pt x="216309" y="2617839"/>
                  <a:pt x="235974" y="2551471"/>
                  <a:pt x="235974" y="2551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8215" name="Прямоугольник 5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498732" y="608412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1</a:t>
            </a:r>
            <a:r>
              <a:rPr lang="pl-PL" altLang="ru-RU" dirty="0" smtClean="0"/>
              <a:t>6</a:t>
            </a:r>
            <a:endParaRPr lang="ru-RU" altLang="ru-RU" dirty="0"/>
          </a:p>
        </p:txBody>
      </p:sp>
      <p:sp>
        <p:nvSpPr>
          <p:cNvPr id="28" name="Прямоугольник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200106" y="1568515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4</a:t>
            </a:r>
          </a:p>
        </p:txBody>
      </p:sp>
      <p:sp>
        <p:nvSpPr>
          <p:cNvPr id="29" name="Прямоугольник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586788" y="3632299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5</a:t>
            </a:r>
          </a:p>
        </p:txBody>
      </p:sp>
      <p:sp>
        <p:nvSpPr>
          <p:cNvPr id="30" name="Прямоугольник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219142" y="3478509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/>
              <a:t>6</a:t>
            </a:r>
            <a:endParaRPr lang="ru-RU" altLang="ru-RU" dirty="0"/>
          </a:p>
        </p:txBody>
      </p:sp>
      <p:sp>
        <p:nvSpPr>
          <p:cNvPr id="32" name="Прямоугольник 2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141111" y="3872884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10</a:t>
            </a:r>
            <a:endParaRPr lang="ru-RU" altLang="ru-RU" dirty="0"/>
          </a:p>
        </p:txBody>
      </p:sp>
      <p:sp>
        <p:nvSpPr>
          <p:cNvPr id="3" name="Полілінія 2"/>
          <p:cNvSpPr/>
          <p:nvPr/>
        </p:nvSpPr>
        <p:spPr>
          <a:xfrm>
            <a:off x="6643396" y="1474237"/>
            <a:ext cx="628261" cy="808653"/>
          </a:xfrm>
          <a:custGeom>
            <a:avLst/>
            <a:gdLst>
              <a:gd name="connsiteX0" fmla="*/ 0 w 628261"/>
              <a:gd name="connsiteY0" fmla="*/ 808653 h 808653"/>
              <a:gd name="connsiteX1" fmla="*/ 211494 w 628261"/>
              <a:gd name="connsiteY1" fmla="*/ 653143 h 808653"/>
              <a:gd name="connsiteX2" fmla="*/ 317241 w 628261"/>
              <a:gd name="connsiteY2" fmla="*/ 435428 h 808653"/>
              <a:gd name="connsiteX3" fmla="*/ 466531 w 628261"/>
              <a:gd name="connsiteY3" fmla="*/ 329681 h 808653"/>
              <a:gd name="connsiteX4" fmla="*/ 572277 w 628261"/>
              <a:gd name="connsiteY4" fmla="*/ 304800 h 808653"/>
              <a:gd name="connsiteX5" fmla="*/ 628261 w 628261"/>
              <a:gd name="connsiteY5" fmla="*/ 149290 h 808653"/>
              <a:gd name="connsiteX6" fmla="*/ 572277 w 628261"/>
              <a:gd name="connsiteY6" fmla="*/ 0 h 808653"/>
              <a:gd name="connsiteX7" fmla="*/ 572277 w 628261"/>
              <a:gd name="connsiteY7" fmla="*/ 0 h 808653"/>
              <a:gd name="connsiteX8" fmla="*/ 572277 w 628261"/>
              <a:gd name="connsiteY8" fmla="*/ 0 h 8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261" h="808653">
                <a:moveTo>
                  <a:pt x="0" y="808653"/>
                </a:moveTo>
                <a:cubicBezTo>
                  <a:pt x="79310" y="762000"/>
                  <a:pt x="158621" y="715347"/>
                  <a:pt x="211494" y="653143"/>
                </a:cubicBezTo>
                <a:cubicBezTo>
                  <a:pt x="264367" y="590939"/>
                  <a:pt x="274735" y="489338"/>
                  <a:pt x="317241" y="435428"/>
                </a:cubicBezTo>
                <a:cubicBezTo>
                  <a:pt x="359747" y="381518"/>
                  <a:pt x="424025" y="351452"/>
                  <a:pt x="466531" y="329681"/>
                </a:cubicBezTo>
                <a:cubicBezTo>
                  <a:pt x="509037" y="307910"/>
                  <a:pt x="545322" y="334865"/>
                  <a:pt x="572277" y="304800"/>
                </a:cubicBezTo>
                <a:cubicBezTo>
                  <a:pt x="599232" y="274735"/>
                  <a:pt x="628261" y="200090"/>
                  <a:pt x="628261" y="149290"/>
                </a:cubicBezTo>
                <a:cubicBezTo>
                  <a:pt x="628261" y="98490"/>
                  <a:pt x="572277" y="0"/>
                  <a:pt x="572277" y="0"/>
                </a:cubicBezTo>
                <a:lnTo>
                  <a:pt x="572277" y="0"/>
                </a:lnTo>
                <a:lnTo>
                  <a:pt x="57227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олілінія 3"/>
          <p:cNvSpPr/>
          <p:nvPr/>
        </p:nvSpPr>
        <p:spPr>
          <a:xfrm>
            <a:off x="5910361" y="4180661"/>
            <a:ext cx="199815" cy="47094"/>
          </a:xfrm>
          <a:custGeom>
            <a:avLst/>
            <a:gdLst>
              <a:gd name="connsiteX0" fmla="*/ 217714 w 217714"/>
              <a:gd name="connsiteY0" fmla="*/ 74645 h 74645"/>
              <a:gd name="connsiteX1" fmla="*/ 0 w 217714"/>
              <a:gd name="connsiteY1" fmla="*/ 0 h 74645"/>
              <a:gd name="connsiteX2" fmla="*/ 0 w 217714"/>
              <a:gd name="connsiteY2" fmla="*/ 0 h 7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4" h="74645">
                <a:moveTo>
                  <a:pt x="217714" y="7464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 8"/>
          <p:cNvSpPr/>
          <p:nvPr/>
        </p:nvSpPr>
        <p:spPr>
          <a:xfrm>
            <a:off x="4767910" y="918118"/>
            <a:ext cx="1179109" cy="4050498"/>
          </a:xfrm>
          <a:custGeom>
            <a:avLst/>
            <a:gdLst>
              <a:gd name="connsiteX0" fmla="*/ 768253 w 1179109"/>
              <a:gd name="connsiteY0" fmla="*/ 8723 h 4050498"/>
              <a:gd name="connsiteX1" fmla="*/ 849119 w 1179109"/>
              <a:gd name="connsiteY1" fmla="*/ 276200 h 4050498"/>
              <a:gd name="connsiteX2" fmla="*/ 258180 w 1179109"/>
              <a:gd name="connsiteY2" fmla="*/ 493915 h 4050498"/>
              <a:gd name="connsiteX3" fmla="*/ 71568 w 1179109"/>
              <a:gd name="connsiteY3" fmla="*/ 77147 h 4050498"/>
              <a:gd name="connsiteX4" fmla="*/ 28025 w 1179109"/>
              <a:gd name="connsiteY4" fmla="*/ 77147 h 4050498"/>
              <a:gd name="connsiteX5" fmla="*/ 482114 w 1179109"/>
              <a:gd name="connsiteY5" fmla="*/ 867139 h 4050498"/>
              <a:gd name="connsiteX6" fmla="*/ 724710 w 1179109"/>
              <a:gd name="connsiteY6" fmla="*/ 1619809 h 4050498"/>
              <a:gd name="connsiteX7" fmla="*/ 432351 w 1179109"/>
              <a:gd name="connsiteY7" fmla="*/ 1924609 h 4050498"/>
              <a:gd name="connsiteX8" fmla="*/ 755812 w 1179109"/>
              <a:gd name="connsiteY8" fmla="*/ 2440902 h 4050498"/>
              <a:gd name="connsiteX9" fmla="*/ 923763 w 1179109"/>
              <a:gd name="connsiteY9" fmla="*/ 2453343 h 4050498"/>
              <a:gd name="connsiteX10" fmla="*/ 662506 w 1179109"/>
              <a:gd name="connsiteY10" fmla="*/ 3218453 h 4050498"/>
              <a:gd name="connsiteX11" fmla="*/ 488335 w 1179109"/>
              <a:gd name="connsiteY11" fmla="*/ 3411286 h 4050498"/>
              <a:gd name="connsiteX12" fmla="*/ 506996 w 1179109"/>
              <a:gd name="connsiteY12" fmla="*/ 3411286 h 4050498"/>
              <a:gd name="connsiteX13" fmla="*/ 936204 w 1179109"/>
              <a:gd name="connsiteY13" fmla="*/ 3940021 h 4050498"/>
              <a:gd name="connsiteX14" fmla="*/ 1023290 w 1179109"/>
              <a:gd name="connsiteY14" fmla="*/ 4045768 h 4050498"/>
              <a:gd name="connsiteX15" fmla="*/ 1178800 w 1179109"/>
              <a:gd name="connsiteY15" fmla="*/ 3852935 h 4050498"/>
              <a:gd name="connsiteX16" fmla="*/ 979747 w 1179109"/>
              <a:gd name="connsiteY16" fmla="*/ 3566796 h 4050498"/>
              <a:gd name="connsiteX17" fmla="*/ 1153919 w 1179109"/>
              <a:gd name="connsiteY17" fmla="*/ 3268217 h 4050498"/>
              <a:gd name="connsiteX18" fmla="*/ 1153919 w 1179109"/>
              <a:gd name="connsiteY18" fmla="*/ 3268217 h 4050498"/>
              <a:gd name="connsiteX19" fmla="*/ 1153919 w 1179109"/>
              <a:gd name="connsiteY19" fmla="*/ 3268217 h 40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9109" h="4050498">
                <a:moveTo>
                  <a:pt x="768253" y="8723"/>
                </a:moveTo>
                <a:cubicBezTo>
                  <a:pt x="851192" y="102029"/>
                  <a:pt x="934131" y="195335"/>
                  <a:pt x="849119" y="276200"/>
                </a:cubicBezTo>
                <a:cubicBezTo>
                  <a:pt x="764107" y="357065"/>
                  <a:pt x="387772" y="527090"/>
                  <a:pt x="258180" y="493915"/>
                </a:cubicBezTo>
                <a:cubicBezTo>
                  <a:pt x="128588" y="460740"/>
                  <a:pt x="109927" y="146608"/>
                  <a:pt x="71568" y="77147"/>
                </a:cubicBezTo>
                <a:cubicBezTo>
                  <a:pt x="33209" y="7686"/>
                  <a:pt x="-40399" y="-54518"/>
                  <a:pt x="28025" y="77147"/>
                </a:cubicBezTo>
                <a:cubicBezTo>
                  <a:pt x="96449" y="208812"/>
                  <a:pt x="366000" y="610029"/>
                  <a:pt x="482114" y="867139"/>
                </a:cubicBezTo>
                <a:cubicBezTo>
                  <a:pt x="598228" y="1124249"/>
                  <a:pt x="733004" y="1443564"/>
                  <a:pt x="724710" y="1619809"/>
                </a:cubicBezTo>
                <a:cubicBezTo>
                  <a:pt x="716416" y="1796054"/>
                  <a:pt x="427167" y="1787760"/>
                  <a:pt x="432351" y="1924609"/>
                </a:cubicBezTo>
                <a:cubicBezTo>
                  <a:pt x="437535" y="2061458"/>
                  <a:pt x="673910" y="2352780"/>
                  <a:pt x="755812" y="2440902"/>
                </a:cubicBezTo>
                <a:cubicBezTo>
                  <a:pt x="837714" y="2529024"/>
                  <a:pt x="939314" y="2323751"/>
                  <a:pt x="923763" y="2453343"/>
                </a:cubicBezTo>
                <a:cubicBezTo>
                  <a:pt x="908212" y="2582935"/>
                  <a:pt x="735077" y="3058796"/>
                  <a:pt x="662506" y="3218453"/>
                </a:cubicBezTo>
                <a:cubicBezTo>
                  <a:pt x="589935" y="3378110"/>
                  <a:pt x="514253" y="3379147"/>
                  <a:pt x="488335" y="3411286"/>
                </a:cubicBezTo>
                <a:cubicBezTo>
                  <a:pt x="462417" y="3443425"/>
                  <a:pt x="432351" y="3323164"/>
                  <a:pt x="506996" y="3411286"/>
                </a:cubicBezTo>
                <a:cubicBezTo>
                  <a:pt x="581641" y="3499408"/>
                  <a:pt x="850155" y="3834274"/>
                  <a:pt x="936204" y="3940021"/>
                </a:cubicBezTo>
                <a:cubicBezTo>
                  <a:pt x="1022253" y="4045768"/>
                  <a:pt x="982857" y="4060282"/>
                  <a:pt x="1023290" y="4045768"/>
                </a:cubicBezTo>
                <a:cubicBezTo>
                  <a:pt x="1063723" y="4031254"/>
                  <a:pt x="1186057" y="3932764"/>
                  <a:pt x="1178800" y="3852935"/>
                </a:cubicBezTo>
                <a:cubicBezTo>
                  <a:pt x="1171543" y="3773106"/>
                  <a:pt x="983894" y="3664249"/>
                  <a:pt x="979747" y="3566796"/>
                </a:cubicBezTo>
                <a:cubicBezTo>
                  <a:pt x="975600" y="3469343"/>
                  <a:pt x="1153919" y="3268217"/>
                  <a:pt x="1153919" y="3268217"/>
                </a:cubicBezTo>
                <a:lnTo>
                  <a:pt x="1153919" y="3268217"/>
                </a:lnTo>
                <a:lnTo>
                  <a:pt x="1153919" y="326821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олілінія 9"/>
          <p:cNvSpPr/>
          <p:nvPr/>
        </p:nvSpPr>
        <p:spPr>
          <a:xfrm>
            <a:off x="6096000" y="3354142"/>
            <a:ext cx="1331167" cy="881956"/>
          </a:xfrm>
          <a:custGeom>
            <a:avLst/>
            <a:gdLst>
              <a:gd name="connsiteX0" fmla="*/ 1331167 w 1331167"/>
              <a:gd name="connsiteY0" fmla="*/ 689123 h 881956"/>
              <a:gd name="connsiteX1" fmla="*/ 845976 w 1331167"/>
              <a:gd name="connsiteY1" fmla="*/ 371882 h 881956"/>
              <a:gd name="connsiteX2" fmla="*/ 447869 w 1331167"/>
              <a:gd name="connsiteY2" fmla="*/ 4878 h 881956"/>
              <a:gd name="connsiteX3" fmla="*/ 298580 w 1331167"/>
              <a:gd name="connsiteY3" fmla="*/ 166609 h 881956"/>
              <a:gd name="connsiteX4" fmla="*/ 354563 w 1331167"/>
              <a:gd name="connsiteY4" fmla="*/ 247474 h 881956"/>
              <a:gd name="connsiteX5" fmla="*/ 0 w 1331167"/>
              <a:gd name="connsiteY5" fmla="*/ 881956 h 881956"/>
              <a:gd name="connsiteX6" fmla="*/ 0 w 1331167"/>
              <a:gd name="connsiteY6" fmla="*/ 881956 h 8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167" h="881956">
                <a:moveTo>
                  <a:pt x="1331167" y="689123"/>
                </a:moveTo>
                <a:cubicBezTo>
                  <a:pt x="1162179" y="587523"/>
                  <a:pt x="993192" y="485923"/>
                  <a:pt x="845976" y="371882"/>
                </a:cubicBezTo>
                <a:cubicBezTo>
                  <a:pt x="698760" y="257841"/>
                  <a:pt x="539102" y="39090"/>
                  <a:pt x="447869" y="4878"/>
                </a:cubicBezTo>
                <a:cubicBezTo>
                  <a:pt x="356636" y="-29334"/>
                  <a:pt x="314131" y="126176"/>
                  <a:pt x="298580" y="166609"/>
                </a:cubicBezTo>
                <a:cubicBezTo>
                  <a:pt x="283029" y="207042"/>
                  <a:pt x="404326" y="128250"/>
                  <a:pt x="354563" y="247474"/>
                </a:cubicBezTo>
                <a:cubicBezTo>
                  <a:pt x="304800" y="366698"/>
                  <a:pt x="0" y="881956"/>
                  <a:pt x="0" y="881956"/>
                </a:cubicBezTo>
                <a:lnTo>
                  <a:pt x="0" y="88195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3997013" cy="572700"/>
          </a:xfrm>
        </p:spPr>
        <p:txBody>
          <a:bodyPr/>
          <a:lstStyle/>
          <a:p>
            <a:r>
              <a:rPr lang="pl-PL" altLang="ru-RU" sz="2000" dirty="0">
                <a:solidFill>
                  <a:srgbClr val="1155CC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Spacer po Lwowie – </a:t>
            </a:r>
            <a:r>
              <a:rPr lang="pl-PL" altLang="ru-RU" sz="2000" b="1" i="1" dirty="0">
                <a:solidFill>
                  <a:srgbClr val="1155CC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ś</a:t>
            </a:r>
            <a:r>
              <a:rPr lang="pl-PL" altLang="ru-RU" sz="2000" dirty="0">
                <a:solidFill>
                  <a:srgbClr val="1155CC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ladami Herberta</a:t>
            </a:r>
            <a:endParaRPr lang="uk-UA" dirty="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6296" y="1017725"/>
            <a:ext cx="42179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dirty="0"/>
              <a:t>  </a:t>
            </a:r>
            <a:r>
              <a:rPr lang="pl-PL" altLang="ru-RU" dirty="0" smtClean="0"/>
              <a:t>1 – mieszkanie Herbertów na Piekarskiej</a:t>
            </a:r>
          </a:p>
          <a:p>
            <a:pPr eaLnBrk="1" hangingPunct="1"/>
            <a:r>
              <a:rPr lang="pl-PL" altLang="ru-RU" dirty="0" smtClean="0"/>
              <a:t>2 </a:t>
            </a:r>
            <a:r>
              <a:rPr lang="uk-UA" altLang="ru-RU" dirty="0" smtClean="0"/>
              <a:t>- </a:t>
            </a:r>
            <a:r>
              <a:rPr lang="pl-PL" altLang="ru-RU" dirty="0" smtClean="0"/>
              <a:t>Kościół św. Antoniego</a:t>
            </a:r>
            <a:endParaRPr lang="uk-UA" altLang="ru-RU" dirty="0"/>
          </a:p>
          <a:p>
            <a:pPr eaLnBrk="1" hangingPunct="1"/>
            <a:r>
              <a:rPr lang="pl-PL" altLang="ru-RU" dirty="0"/>
              <a:t>3</a:t>
            </a:r>
            <a:r>
              <a:rPr lang="uk-UA" altLang="ru-RU" dirty="0" smtClean="0"/>
              <a:t> </a:t>
            </a:r>
            <a:r>
              <a:rPr lang="uk-UA" altLang="ru-RU" dirty="0"/>
              <a:t>– </a:t>
            </a:r>
            <a:r>
              <a:rPr lang="pl-PL" altLang="ru-RU" dirty="0" smtClean="0"/>
              <a:t>kamienica Herbertów na Łyczakowskiej</a:t>
            </a:r>
          </a:p>
          <a:p>
            <a:pPr eaLnBrk="1" hangingPunct="1"/>
            <a:r>
              <a:rPr lang="pl-PL" altLang="ru-RU" dirty="0" smtClean="0"/>
              <a:t>4 -  szkoła św Antoniego</a:t>
            </a:r>
            <a:endParaRPr lang="uk-UA" altLang="ru-RU" dirty="0"/>
          </a:p>
          <a:p>
            <a:pPr eaLnBrk="1" hangingPunct="1"/>
            <a:r>
              <a:rPr lang="pl-PL" altLang="ru-RU" dirty="0"/>
              <a:t>5</a:t>
            </a:r>
            <a:r>
              <a:rPr lang="uk-UA" altLang="ru-RU" dirty="0" smtClean="0"/>
              <a:t> -</a:t>
            </a:r>
            <a:r>
              <a:rPr lang="pl-PL" altLang="ru-RU" dirty="0" smtClean="0"/>
              <a:t> Cmentarz </a:t>
            </a:r>
            <a:r>
              <a:rPr lang="pl-PL" altLang="ru-RU" dirty="0"/>
              <a:t>Ł</a:t>
            </a:r>
            <a:r>
              <a:rPr lang="pl-PL" altLang="ru-RU" dirty="0" smtClean="0"/>
              <a:t>yczakowski</a:t>
            </a:r>
          </a:p>
          <a:p>
            <a:pPr eaLnBrk="1" hangingPunct="1"/>
            <a:r>
              <a:rPr lang="pl-PL" altLang="ru-RU" dirty="0" smtClean="0"/>
              <a:t>6 – mieszkanie na Tarnowskiego</a:t>
            </a:r>
            <a:endParaRPr lang="uk-UA" altLang="ru-RU" dirty="0"/>
          </a:p>
          <a:p>
            <a:pPr eaLnBrk="1" hangingPunct="1"/>
            <a:r>
              <a:rPr lang="pl-PL" altLang="ru-RU" dirty="0" smtClean="0"/>
              <a:t>7</a:t>
            </a:r>
            <a:r>
              <a:rPr lang="uk-UA" altLang="ru-RU" dirty="0" smtClean="0"/>
              <a:t> </a:t>
            </a:r>
            <a:r>
              <a:rPr lang="uk-UA" altLang="ru-RU" dirty="0"/>
              <a:t>-</a:t>
            </a:r>
            <a:r>
              <a:rPr lang="ru-RU" altLang="ru-RU" dirty="0"/>
              <a:t> </a:t>
            </a:r>
            <a:r>
              <a:rPr lang="pl-PL" altLang="ru-RU" dirty="0"/>
              <a:t>dawne Gimnazjum Sióstr Urszulanek</a:t>
            </a:r>
            <a:endParaRPr lang="uk-UA" altLang="ru-RU" dirty="0"/>
          </a:p>
          <a:p>
            <a:pPr eaLnBrk="1" hangingPunct="1"/>
            <a:r>
              <a:rPr lang="pl-PL" altLang="ru-RU" dirty="0"/>
              <a:t>8</a:t>
            </a:r>
            <a:r>
              <a:rPr lang="uk-UA" altLang="ru-RU" dirty="0" smtClean="0"/>
              <a:t> </a:t>
            </a:r>
            <a:r>
              <a:rPr lang="uk-UA" altLang="ru-RU" dirty="0"/>
              <a:t>– </a:t>
            </a:r>
            <a:r>
              <a:rPr lang="pl-PL" altLang="ru-RU" dirty="0" smtClean="0"/>
              <a:t>dawna szkoła im. Kazimierza Wielkiego</a:t>
            </a:r>
          </a:p>
          <a:p>
            <a:pPr eaLnBrk="1" hangingPunct="1"/>
            <a:r>
              <a:rPr lang="pl-PL" altLang="ru-RU" dirty="0" smtClean="0"/>
              <a:t>9 – kanienica na Wołoszczaka</a:t>
            </a:r>
            <a:endParaRPr lang="uk-UA" altLang="ru-RU" dirty="0"/>
          </a:p>
          <a:p>
            <a:pPr eaLnBrk="1" hangingPunct="1"/>
            <a:r>
              <a:rPr lang="pl-PL" altLang="ru-RU" dirty="0" smtClean="0"/>
              <a:t>10</a:t>
            </a:r>
            <a:r>
              <a:rPr lang="uk-UA" altLang="ru-RU" dirty="0" smtClean="0"/>
              <a:t> –</a:t>
            </a:r>
            <a:r>
              <a:rPr lang="pl-PL" altLang="ru-RU" dirty="0" smtClean="0"/>
              <a:t> nauka na tajnych kompletach, </a:t>
            </a:r>
            <a:endParaRPr lang="uk-UA" altLang="ru-RU" dirty="0"/>
          </a:p>
          <a:p>
            <a:pPr eaLnBrk="1" hangingPunct="1"/>
            <a:r>
              <a:rPr lang="pl-PL" altLang="ru-RU" dirty="0" smtClean="0"/>
              <a:t>11</a:t>
            </a:r>
            <a:r>
              <a:rPr lang="uk-UA" altLang="ru-RU" dirty="0" smtClean="0"/>
              <a:t> </a:t>
            </a:r>
            <a:r>
              <a:rPr lang="uk-UA" altLang="ru-RU" dirty="0"/>
              <a:t>– </a:t>
            </a:r>
            <a:r>
              <a:rPr lang="pl-PL" altLang="ru-RU" dirty="0" smtClean="0"/>
              <a:t>miejsce </a:t>
            </a:r>
            <a:r>
              <a:rPr lang="pl-PL" altLang="ru-RU" dirty="0"/>
              <a:t>pracy w Instytucie </a:t>
            </a:r>
            <a:r>
              <a:rPr lang="pl-PL" altLang="ru-RU" dirty="0" smtClean="0"/>
              <a:t>Weigla</a:t>
            </a:r>
            <a:endParaRPr lang="uk-UA" altLang="ru-RU" dirty="0"/>
          </a:p>
          <a:p>
            <a:pPr eaLnBrk="1" hangingPunct="1"/>
            <a:r>
              <a:rPr lang="pl-PL" altLang="ru-RU" dirty="0" smtClean="0"/>
              <a:t>12</a:t>
            </a:r>
            <a:r>
              <a:rPr lang="uk-UA" altLang="ru-RU" dirty="0" smtClean="0"/>
              <a:t> -</a:t>
            </a:r>
            <a:r>
              <a:rPr lang="pl-PL" altLang="ru-RU" dirty="0" smtClean="0"/>
              <a:t> ul. Księcia Romana </a:t>
            </a:r>
            <a:r>
              <a:rPr lang="ru-RU" altLang="ru-RU" dirty="0" smtClean="0"/>
              <a:t> </a:t>
            </a:r>
            <a:endParaRPr lang="uk-UA" altLang="ru-RU" dirty="0"/>
          </a:p>
          <a:p>
            <a:pPr eaLnBrk="1" hangingPunct="1"/>
            <a:r>
              <a:rPr lang="uk-UA" altLang="ru-RU" dirty="0" smtClean="0"/>
              <a:t>1</a:t>
            </a:r>
            <a:r>
              <a:rPr lang="pl-PL" altLang="ru-RU" dirty="0" smtClean="0"/>
              <a:t>3</a:t>
            </a:r>
            <a:r>
              <a:rPr lang="uk-UA" altLang="ru-RU" dirty="0" smtClean="0"/>
              <a:t> –</a:t>
            </a:r>
            <a:r>
              <a:rPr lang="pl-PL" altLang="ru-RU" dirty="0" smtClean="0"/>
              <a:t> kamienica należąca kiedyś do Marii Bałaban  </a:t>
            </a:r>
            <a:endParaRPr lang="uk-UA" altLang="ru-RU" dirty="0"/>
          </a:p>
          <a:p>
            <a:pPr eaLnBrk="1" hangingPunct="1"/>
            <a:r>
              <a:rPr lang="uk-UA" altLang="ru-RU" dirty="0" smtClean="0"/>
              <a:t>1</a:t>
            </a:r>
            <a:r>
              <a:rPr lang="pl-PL" altLang="ru-RU" dirty="0" smtClean="0"/>
              <a:t>4</a:t>
            </a:r>
            <a:r>
              <a:rPr lang="uk-UA" altLang="ru-RU" dirty="0" smtClean="0"/>
              <a:t> – </a:t>
            </a:r>
            <a:r>
              <a:rPr lang="pl-PL" altLang="ru-RU" dirty="0">
                <a:solidFill>
                  <a:schemeClr val="tx1"/>
                </a:solidFill>
              </a:rPr>
              <a:t>M</a:t>
            </a:r>
            <a:r>
              <a:rPr lang="pl-PL" altLang="ru-RU" dirty="0" smtClean="0">
                <a:solidFill>
                  <a:schemeClr val="tx1"/>
                </a:solidFill>
              </a:rPr>
              <a:t>uzeum </a:t>
            </a:r>
            <a:r>
              <a:rPr lang="pl-PL" altLang="ru-RU" dirty="0">
                <a:solidFill>
                  <a:schemeClr val="tx1"/>
                </a:solidFill>
              </a:rPr>
              <a:t>P</a:t>
            </a:r>
            <a:r>
              <a:rPr lang="pl-PL" altLang="ru-RU" dirty="0" smtClean="0">
                <a:solidFill>
                  <a:schemeClr val="tx1"/>
                </a:solidFill>
              </a:rPr>
              <a:t>rzyrodnicze</a:t>
            </a:r>
            <a:endParaRPr lang="uk-UA" altLang="ru-RU" dirty="0">
              <a:solidFill>
                <a:schemeClr val="tx1"/>
              </a:solidFill>
            </a:endParaRPr>
          </a:p>
          <a:p>
            <a:pPr eaLnBrk="1" hangingPunct="1"/>
            <a:r>
              <a:rPr lang="uk-UA" altLang="ru-RU" dirty="0" smtClean="0">
                <a:solidFill>
                  <a:schemeClr val="tx1"/>
                </a:solidFill>
              </a:rPr>
              <a:t>1</a:t>
            </a:r>
            <a:r>
              <a:rPr lang="pl-PL" altLang="ru-RU" dirty="0" smtClean="0">
                <a:solidFill>
                  <a:schemeClr val="tx1"/>
                </a:solidFill>
              </a:rPr>
              <a:t>5</a:t>
            </a:r>
            <a:r>
              <a:rPr lang="uk-UA" altLang="ru-RU" dirty="0" smtClean="0">
                <a:solidFill>
                  <a:schemeClr val="tx1"/>
                </a:solidFill>
              </a:rPr>
              <a:t> –</a:t>
            </a:r>
            <a:r>
              <a:rPr lang="pl-PL" altLang="ru-RU" dirty="0" smtClean="0">
                <a:solidFill>
                  <a:schemeClr val="tx1"/>
                </a:solidFill>
              </a:rPr>
              <a:t>Katedra Łacińska</a:t>
            </a:r>
            <a:endParaRPr lang="uk-UA" altLang="ru-RU" dirty="0">
              <a:solidFill>
                <a:schemeClr val="tx1"/>
              </a:solidFill>
            </a:endParaRPr>
          </a:p>
          <a:p>
            <a:pPr eaLnBrk="1" hangingPunct="1"/>
            <a:r>
              <a:rPr lang="pl-PL" altLang="ru-RU" dirty="0">
                <a:solidFill>
                  <a:schemeClr val="tx1"/>
                </a:solidFill>
              </a:rPr>
              <a:t> </a:t>
            </a:r>
            <a:r>
              <a:rPr lang="pl-PL" altLang="ru-RU" dirty="0" smtClean="0">
                <a:solidFill>
                  <a:schemeClr val="tx1"/>
                </a:solidFill>
              </a:rPr>
              <a:t> </a:t>
            </a:r>
            <a:r>
              <a:rPr lang="uk-UA" altLang="ru-RU" dirty="0" smtClean="0">
                <a:solidFill>
                  <a:schemeClr val="tx1"/>
                </a:solidFill>
              </a:rPr>
              <a:t>1</a:t>
            </a:r>
            <a:r>
              <a:rPr lang="pl-PL" altLang="ru-RU" dirty="0" smtClean="0">
                <a:solidFill>
                  <a:schemeClr val="tx1"/>
                </a:solidFill>
              </a:rPr>
              <a:t>6</a:t>
            </a:r>
            <a:r>
              <a:rPr lang="uk-UA" altLang="ru-RU" dirty="0" smtClean="0">
                <a:solidFill>
                  <a:schemeClr val="tx1"/>
                </a:solidFill>
              </a:rPr>
              <a:t> </a:t>
            </a:r>
            <a:r>
              <a:rPr lang="uk-UA" altLang="ru-RU" dirty="0">
                <a:solidFill>
                  <a:schemeClr val="tx1"/>
                </a:solidFill>
              </a:rPr>
              <a:t>– </a:t>
            </a:r>
            <a:r>
              <a:rPr lang="pl-PL" altLang="ru-RU" dirty="0" smtClean="0">
                <a:solidFill>
                  <a:schemeClr val="tx1"/>
                </a:solidFill>
              </a:rPr>
              <a:t>dawny </a:t>
            </a:r>
            <a:r>
              <a:rPr lang="pl-PL" altLang="ru-RU" dirty="0">
                <a:solidFill>
                  <a:schemeClr val="tx1"/>
                </a:solidFill>
              </a:rPr>
              <a:t>K</a:t>
            </a:r>
            <a:r>
              <a:rPr lang="pl-PL" altLang="ru-RU" dirty="0" smtClean="0">
                <a:solidFill>
                  <a:schemeClr val="tx1"/>
                </a:solidFill>
              </a:rPr>
              <a:t>ościół Dominikanów</a:t>
            </a:r>
            <a:endParaRPr lang="ru-RU" alt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 flipV="1">
            <a:off x="102319" y="1068928"/>
            <a:ext cx="194566" cy="201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759" y="4515133"/>
            <a:ext cx="207282" cy="1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12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Google Shape;181;p2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-58738"/>
            <a:ext cx="4052887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73;p27"/>
          <p:cNvSpPr txBox="1">
            <a:spLocks noGrp="1"/>
          </p:cNvSpPr>
          <p:nvPr>
            <p:ph type="body" idx="1"/>
          </p:nvPr>
        </p:nvSpPr>
        <p:spPr>
          <a:xfrm>
            <a:off x="-1" y="2322323"/>
            <a:ext cx="5091114" cy="1882673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100"/>
              <a:buFont typeface="Arial" panose="020B0604020202020204" pitchFamily="34" charset="0"/>
              <a:buNone/>
            </a:pPr>
            <a:r>
              <a:rPr lang="pl-PL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Lobster" charset="-52"/>
              </a:rPr>
              <a:t>„…i jeśli Miasto  padnie a ocaleje jeden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100"/>
              <a:buFont typeface="Arial" panose="020B0604020202020204" pitchFamily="34" charset="0"/>
              <a:buNone/>
            </a:pPr>
            <a:r>
              <a:rPr lang="pl-PL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Lobster" charset="-52"/>
              </a:rPr>
              <a:t>On będzie niósł Miasto w sobie po drogach wygnania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100"/>
              <a:buFont typeface="Arial" panose="020B0604020202020204" pitchFamily="34" charset="0"/>
              <a:buNone/>
            </a:pPr>
            <a:r>
              <a:rPr lang="pl-PL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Lobster" charset="-52"/>
              </a:rPr>
              <a:t>On będzie Miasto…”</a:t>
            </a:r>
            <a:endParaRPr lang="ru-RU" alt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Lobster" charset="-52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ts val="1100"/>
              <a:buFont typeface="Arial" panose="020B0604020202020204" pitchFamily="34" charset="0"/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endParaRPr lang="ru-RU" altLang="ru-RU" sz="18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74;p27"/>
          <p:cNvSpPr txBox="1">
            <a:spLocks noChangeArrowheads="1"/>
          </p:cNvSpPr>
          <p:nvPr/>
        </p:nvSpPr>
        <p:spPr bwMode="auto">
          <a:xfrm>
            <a:off x="1130442" y="4563626"/>
            <a:ext cx="3960671" cy="68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1600" dirty="0" smtClean="0">
                <a:latin typeface="Century Gothic" panose="020B0502020202020204" pitchFamily="34" charset="0"/>
                <a:sym typeface="Lobster" charset="-52"/>
              </a:rPr>
              <a:t>Zbigniew Bolesław Ryszard Herbert</a:t>
            </a:r>
            <a:endParaRPr lang="ru-RU" altLang="ru-RU" sz="1600" dirty="0">
              <a:latin typeface="Century Gothic" panose="020B0502020202020204" pitchFamily="34" charset="0"/>
              <a:sym typeface="Lobster" charset="-52"/>
            </a:endParaRPr>
          </a:p>
          <a:p>
            <a:pPr eaLnBrk="1" hangingPunct="1"/>
            <a:r>
              <a:rPr lang="ru-RU" altLang="ru-RU" sz="1600" dirty="0" smtClean="0">
                <a:latin typeface="Century Gothic" panose="020B0502020202020204" pitchFamily="34" charset="0"/>
                <a:sym typeface="Lobster" charset="-52"/>
              </a:rPr>
              <a:t>(</a:t>
            </a:r>
            <a:r>
              <a:rPr lang="ru-RU" altLang="ru-RU" sz="1600" dirty="0">
                <a:latin typeface="Century Gothic" panose="020B0502020202020204" pitchFamily="34" charset="0"/>
                <a:sym typeface="Lobster" charset="-52"/>
              </a:rPr>
              <a:t>1924-1998)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68261"/>
            <a:ext cx="5201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ru-RU" sz="2400" dirty="0" smtClean="0">
                <a:latin typeface="Century Gothic" panose="020B0502020202020204" pitchFamily="34" charset="0"/>
              </a:rPr>
              <a:t>Realizacja naszego projektu polega na spacerach uczniów naszej szkoły oraz gości </a:t>
            </a:r>
            <a:r>
              <a:rPr lang="pl-PL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Śladami Zbigniewa Herberta we Lwowie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84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84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98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84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84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717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84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84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942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84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84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6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463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166798" y="193128"/>
            <a:ext cx="7424737" cy="4372947"/>
          </a:xfrm>
        </p:spPr>
        <p:txBody>
          <a:bodyPr/>
          <a:lstStyle/>
          <a:p>
            <a:pPr lvl="1" eaLnBrk="1" hangingPunct="1">
              <a:lnSpc>
                <a:spcPct val="115000"/>
              </a:lnSpc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b="1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r>
              <a:rPr lang="uk-UA" altLang="ru-RU" b="1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altLang="ru-RU" b="1" u="sng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</a:t>
            </a: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 Ż</a:t>
            </a:r>
            <a:r>
              <a:rPr lang="pl-PL" altLang="ru-RU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ebrowsi</a:t>
            </a: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Zbigniew Herbert</a:t>
            </a: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Kamień, na którym mnie urodzono</a:t>
            </a: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altLang="ru-RU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Zbigniew Herbert</a:t>
            </a: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poezja</a:t>
            </a:r>
            <a:endParaRPr lang="ru-RU" altLang="ru-RU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pl-PL" altLang="ru-RU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Żródła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internetowe</a:t>
            </a: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altLang="ru-RU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photo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lviv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zalyshytsya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kamin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yakomu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narodyvsya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zbignjev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herbert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joho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lviv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altLang="ru-RU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krytyka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articles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herbert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shcho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dyvytsya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vezhu</a:t>
            </a:r>
            <a:r>
              <a:rPr lang="ru-RU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-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katedry</a:t>
            </a:r>
            <a:endParaRPr lang="ru-RU" altLang="ru-RU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uk-UA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: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ji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lviv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ua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54</a:t>
            </a:r>
            <a:r>
              <a:rPr lang="en-US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texts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herbert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altLang="ru-RU" u="sng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htm</a:t>
            </a:r>
            <a:endParaRPr lang="pl-PL" altLang="ru-RU" u="sng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pl-PL" dirty="0" smtClean="0">
                <a:solidFill>
                  <a:schemeClr val="tx1"/>
                </a:solidFill>
                <a:hlinkClick r:id="rId5"/>
              </a:rPr>
              <a:t>6 : </a:t>
            </a:r>
            <a:r>
              <a:rPr lang="pl-PL" dirty="0" smtClean="0">
                <a:hlinkClick r:id="rId5"/>
              </a:rPr>
              <a:t>https</a:t>
            </a:r>
            <a:r>
              <a:rPr lang="pl-PL" dirty="0">
                <a:hlinkClick r:id="rId5"/>
              </a:rPr>
              <a:t>://</a:t>
            </a:r>
            <a:r>
              <a:rPr lang="pl-PL" dirty="0" smtClean="0">
                <a:hlinkClick r:id="rId5"/>
              </a:rPr>
              <a:t>literatura.wywrota.pl/wiersz-klasyka/41892-zbigniew-herbert-moje-miasto.html?fbclid=IwAR0l54DpTOxHAKr7KBEadD6SszjQu5o8SQA6Hk4EU2hf09JeJY7Lc9DnkqQ</a:t>
            </a:r>
            <a:endParaRPr lang="pl-PL" dirty="0" smtClean="0"/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dzieje.pl/kultura-i-sztuka/herbert-lwow-i-wiernosc</a:t>
            </a:r>
            <a:r>
              <a:rPr lang="pl-PL" dirty="0">
                <a:hlinkClick r:id="rId7"/>
              </a:rPr>
              <a:t>http://www.lwow.home.pl/spotkania/herbert/herbert.html</a:t>
            </a:r>
            <a:endParaRPr lang="pl-PL" dirty="0" smtClean="0"/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endParaRPr lang="pl-PL" dirty="0" smtClean="0"/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endParaRPr lang="uk-UA" altLang="ru-RU" u="sng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Zdjęcia</a:t>
            </a:r>
            <a:r>
              <a:rPr lang="uk-UA" altLang="ru-RU" u="sng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pl-PL" altLang="ru-RU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Wanesa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ru-RU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Siniajewa</a:t>
            </a:r>
            <a:r>
              <a:rPr lang="pl-PL" altLang="ru-RU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Wiktoria </a:t>
            </a:r>
            <a:r>
              <a:rPr lang="pl-PL" altLang="ru-RU" dirty="0" err="1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Kompanowicz</a:t>
            </a:r>
            <a:endParaRPr lang="uk-UA" altLang="ru-RU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endParaRPr lang="ru-RU" altLang="ru-RU" sz="18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3524549" y="54629"/>
            <a:ext cx="1192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pl-PL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Żródła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altLang="ru-RU" sz="2400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717504" y="4242910"/>
            <a:ext cx="4360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42900" eaLnBrk="1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●"/>
            </a:pPr>
            <a:r>
              <a:rPr lang="pl-PL" altLang="ru-RU" sz="3600" kern="0" dirty="0">
                <a:solidFill>
                  <a:srgbClr val="674EA7"/>
                </a:solidFill>
                <a:latin typeface="Lobster" charset="-52"/>
                <a:sym typeface="Lobster" charset="-52"/>
              </a:rPr>
              <a:t>Dzi</a:t>
            </a:r>
            <a:r>
              <a:rPr lang="pl-PL" altLang="ru-RU" sz="3600" b="1" kern="0" dirty="0">
                <a:solidFill>
                  <a:srgbClr val="674EA7"/>
                </a:solidFill>
                <a:latin typeface="Lobster" charset="-52"/>
                <a:sym typeface="Lobster" charset="-52"/>
              </a:rPr>
              <a:t>ę</a:t>
            </a:r>
            <a:r>
              <a:rPr lang="pl-PL" altLang="ru-RU" sz="3600" kern="0" dirty="0">
                <a:solidFill>
                  <a:srgbClr val="674EA7"/>
                </a:solidFill>
                <a:latin typeface="Lobster" charset="-52"/>
                <a:sym typeface="Lobster" charset="-52"/>
              </a:rPr>
              <a:t>kuj</a:t>
            </a:r>
            <a:r>
              <a:rPr lang="pl-PL" altLang="ru-RU" sz="3600" b="1" kern="0" dirty="0">
                <a:solidFill>
                  <a:srgbClr val="674EA7"/>
                </a:solidFill>
                <a:latin typeface="Lobster" charset="-52"/>
                <a:sym typeface="Lobster" charset="-52"/>
              </a:rPr>
              <a:t>ę</a:t>
            </a:r>
            <a:r>
              <a:rPr lang="pl-PL" altLang="ru-RU" sz="3600" kern="0" dirty="0">
                <a:solidFill>
                  <a:srgbClr val="674EA7"/>
                </a:solidFill>
                <a:latin typeface="Lobster" charset="-52"/>
                <a:sym typeface="Lobster" charset="-52"/>
              </a:rPr>
              <a:t> za uwag</a:t>
            </a:r>
            <a:r>
              <a:rPr lang="pl-PL" altLang="ru-RU" sz="3600" b="1" kern="0" dirty="0">
                <a:solidFill>
                  <a:srgbClr val="674EA7"/>
                </a:solidFill>
                <a:latin typeface="Lobster" charset="-52"/>
                <a:sym typeface="Lobster" charset="-52"/>
              </a:rPr>
              <a:t>ę</a:t>
            </a:r>
            <a:r>
              <a:rPr lang="pl-PL" altLang="ru-RU" sz="3600" kern="0" dirty="0">
                <a:solidFill>
                  <a:srgbClr val="674EA7"/>
                </a:solidFill>
                <a:latin typeface="Lobster" charset="-52"/>
                <a:sym typeface="Lobster" charset="-52"/>
              </a:rPr>
              <a:t>!</a:t>
            </a:r>
            <a:endParaRPr lang="ru-RU" sz="1800" kern="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10289" y="2709566"/>
            <a:ext cx="5182553" cy="2222169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None/>
            </a:pPr>
            <a:r>
              <a:rPr lang="pl-PL" altLang="ru-RU" sz="2400" u="sng" dirty="0">
                <a:solidFill>
                  <a:srgbClr val="F1C232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„Lw</a:t>
            </a:r>
            <a:r>
              <a:rPr lang="pl-PL" altLang="ru-RU" sz="2400" b="1" u="sng" dirty="0">
                <a:solidFill>
                  <a:srgbClr val="F1C232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ó</a:t>
            </a:r>
            <a:r>
              <a:rPr lang="pl-PL" altLang="ru-RU" sz="2400" u="sng" dirty="0">
                <a:solidFill>
                  <a:srgbClr val="F1C232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w to kamie</a:t>
            </a:r>
            <a:r>
              <a:rPr lang="pl-PL" altLang="ru-RU" sz="2400" b="1" u="sng" dirty="0">
                <a:solidFill>
                  <a:srgbClr val="F1C232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ń</a:t>
            </a:r>
            <a:r>
              <a:rPr lang="pl-PL" altLang="ru-RU" sz="2400" u="sng" dirty="0">
                <a:solidFill>
                  <a:srgbClr val="F1C232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w</a:t>
            </a:r>
            <a:r>
              <a:rPr lang="pl-PL" altLang="ru-RU" sz="2400" b="1" u="sng" dirty="0">
                <a:solidFill>
                  <a:srgbClr val="F1C232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ę</a:t>
            </a:r>
            <a:r>
              <a:rPr lang="pl-PL" altLang="ru-RU" sz="2400" u="sng" dirty="0">
                <a:solidFill>
                  <a:srgbClr val="F1C232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gielny postawy duchowej poety”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endParaRPr lang="pl-PL" altLang="ru-RU" sz="3000" u="sng" dirty="0" smtClean="0">
              <a:solidFill>
                <a:srgbClr val="F1C232"/>
              </a:solidFill>
              <a:latin typeface="Lobster" charset="-52"/>
              <a:cs typeface="Arial" panose="020B0604020202020204" pitchFamily="34" charset="0"/>
              <a:sym typeface="Lobster" charset="-52"/>
            </a:endParaRPr>
          </a:p>
        </p:txBody>
      </p:sp>
      <p:sp>
        <p:nvSpPr>
          <p:cNvPr id="65" name="Google Shape;65;p14"/>
          <p:cNvSpPr txBox="1">
            <a:spLocks noChangeArrowheads="1"/>
          </p:cNvSpPr>
          <p:nvPr/>
        </p:nvSpPr>
        <p:spPr bwMode="auto">
          <a:xfrm flipV="1">
            <a:off x="0" y="4143375"/>
            <a:ext cx="5816599" cy="18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 smtClean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pl-PL" altLang="ru-RU" sz="2400" dirty="0">
              <a:latin typeface="Caveat" charset="-52"/>
              <a:sym typeface="Caveat" charset="-52"/>
            </a:endParaRPr>
          </a:p>
          <a:p>
            <a:pPr eaLnBrk="1" hangingPunct="1">
              <a:buSzPts val="1100"/>
            </a:pPr>
            <a:endParaRPr lang="ru-RU" altLang="ru-RU" sz="2400" dirty="0">
              <a:latin typeface="Caveat" charset="-52"/>
              <a:sym typeface="Caveat" charset="-52"/>
            </a:endParaRPr>
          </a:p>
        </p:txBody>
      </p:sp>
      <p:pic>
        <p:nvPicPr>
          <p:cNvPr id="6149" name="Google Shape;66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490538"/>
            <a:ext cx="2984500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4554" y="272374"/>
            <a:ext cx="5214025" cy="483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  <a:spcAft>
                <a:spcPts val="1600"/>
              </a:spcAft>
              <a:buClr>
                <a:srgbClr val="595959"/>
              </a:buClr>
              <a:buSzPts val="1800"/>
            </a:pPr>
            <a:r>
              <a:rPr lang="pl-PL" altLang="ru-RU" sz="2400" u="sng" kern="0" dirty="0" smtClean="0">
                <a:solidFill>
                  <a:srgbClr val="F1C232"/>
                </a:solidFill>
                <a:latin typeface="Lobster" charset="-52"/>
                <a:sym typeface="Lobster" charset="-52"/>
              </a:rPr>
              <a:t>Lw</a:t>
            </a:r>
            <a:r>
              <a:rPr lang="pl-PL" altLang="ru-RU" sz="2400" b="1" u="sng" kern="0" dirty="0" smtClean="0">
                <a:solidFill>
                  <a:srgbClr val="F1C232"/>
                </a:solidFill>
                <a:latin typeface="Lobster" charset="-52"/>
                <a:sym typeface="Lobster" charset="-52"/>
              </a:rPr>
              <a:t>ó</a:t>
            </a:r>
            <a:r>
              <a:rPr lang="pl-PL" altLang="ru-RU" sz="2400" u="sng" kern="0" dirty="0" smtClean="0">
                <a:solidFill>
                  <a:srgbClr val="F1C232"/>
                </a:solidFill>
                <a:latin typeface="Lobster" charset="-52"/>
                <a:sym typeface="Lobster" charset="-52"/>
              </a:rPr>
              <a:t>w-to my lwowiacy</a:t>
            </a:r>
            <a:r>
              <a:rPr lang="ru-RU" altLang="ru-RU" sz="2400" kern="0" dirty="0" smtClean="0">
                <a:solidFill>
                  <a:srgbClr val="F1C232"/>
                </a:solidFill>
                <a:latin typeface="Lobster" charset="-52"/>
                <a:sym typeface="Lobster" charset="-52"/>
              </a:rPr>
              <a:t> </a:t>
            </a:r>
            <a:endParaRPr lang="ru-RU" altLang="ru-RU" sz="2400" kern="0" dirty="0">
              <a:solidFill>
                <a:srgbClr val="F1C232"/>
              </a:solidFill>
              <a:latin typeface="Lobster" charset="-52"/>
              <a:sym typeface="Lobster" charset="-52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4554" y="1306043"/>
            <a:ext cx="5214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ru-RU" sz="2000" dirty="0" smtClean="0">
                <a:solidFill>
                  <a:schemeClr val="tx1"/>
                </a:solidFill>
                <a:latin typeface="Pacifico" charset="-52"/>
                <a:sym typeface="Pacifico" charset="-52"/>
              </a:rPr>
              <a:t>Jesteśmy</a:t>
            </a:r>
            <a:r>
              <a:rPr lang="pl-PL" altLang="ru-RU" sz="2000" dirty="0" smtClean="0">
                <a:latin typeface="Pacifico" charset="-52"/>
                <a:sym typeface="Pacifico" charset="-52"/>
              </a:rPr>
              <a:t> duchem miasta. Bez nas Lwów nie byłby napełniony energią, życiem i </a:t>
            </a:r>
            <a:r>
              <a:rPr lang="pl-PL" altLang="ru-RU" sz="2000" dirty="0" err="1" smtClean="0">
                <a:latin typeface="Pacifico" charset="-52"/>
                <a:sym typeface="Pacifico" charset="-52"/>
              </a:rPr>
              <a:t>ruchem.To</a:t>
            </a:r>
            <a:r>
              <a:rPr lang="pl-PL" altLang="ru-RU" sz="2000" dirty="0" smtClean="0">
                <a:latin typeface="Pacifico" charset="-52"/>
                <a:sym typeface="Pacifico" charset="-52"/>
              </a:rPr>
              <a:t> jego </a:t>
            </a:r>
            <a:r>
              <a:rPr lang="pl-PL" altLang="ru-RU" sz="2000" dirty="0" smtClean="0">
                <a:solidFill>
                  <a:schemeClr val="tx1"/>
                </a:solidFill>
                <a:latin typeface="Pacifico" charset="-52"/>
                <a:sym typeface="Pacifico" charset="-52"/>
              </a:rPr>
              <a:t>przyszłość</a:t>
            </a:r>
            <a:r>
              <a:rPr lang="pl-PL" altLang="ru-RU" sz="2000" b="1" dirty="0" smtClean="0">
                <a:solidFill>
                  <a:schemeClr val="tx1"/>
                </a:solidFill>
                <a:latin typeface="Pacifico" charset="-52"/>
                <a:sym typeface="Pacifico" charset="-52"/>
              </a:rPr>
              <a:t>.</a:t>
            </a:r>
            <a:endParaRPr lang="ru-RU" altLang="ru-RU" b="1" dirty="0">
              <a:solidFill>
                <a:schemeClr val="tx1"/>
              </a:solidFill>
              <a:latin typeface="Pacifico" charset="-52"/>
              <a:sym typeface="Pacifico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94388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" y="342122"/>
            <a:ext cx="4505830" cy="4497356"/>
          </a:xfrm>
        </p:spPr>
        <p:txBody>
          <a:bodyPr/>
          <a:lstStyle/>
          <a:p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„… 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Piękne było nasze miasto - trzecia po Warszawie i Łodzi metropolia w II Rzeczypospolitej. Otoczone wieńcem wzgórz, na które wspinały się ulice. W sercu mia­sta zabytkowa starówka z Gotycką Katedrą, stare kościoły, świątynie innych wyznań. W Rynku zachowane kamienice w stylu i z czasów Odrodzenia. Miasto wielokulturowe, wielonarodowe z tradycjami </a:t>
            </a:r>
            <a:r>
              <a:rPr lang="pl-PL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Semper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Fidelis dla Rzeczy­pospolitej. Założone przez księcia ruskiego Lwa w XIII </a:t>
            </a:r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w, 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przyłączone przez Kazimierza Wielkiego pokojowo na wiele wieków do Korony, po okresie zaborów i I wojnie światowej wróciło do państwa polskiego po czynie zbrojnym </a:t>
            </a:r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Orląt…”</a:t>
            </a:r>
            <a:endParaRPr lang="pl-PL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5" t="21890" b="21996"/>
          <a:stretch/>
        </p:blipFill>
        <p:spPr bwMode="auto">
          <a:xfrm>
            <a:off x="4494006" y="5933"/>
            <a:ext cx="4638170" cy="468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3003" y="4694628"/>
            <a:ext cx="4191876" cy="344966"/>
          </a:xfrm>
        </p:spPr>
        <p:txBody>
          <a:bodyPr/>
          <a:lstStyle/>
          <a:p>
            <a:r>
              <a:rPr lang="pl-PL" dirty="0" smtClean="0"/>
              <a:t>Ze wspomnień siostry Zbigniewa Herberta, Heleny</a:t>
            </a:r>
            <a:endParaRPr lang="pl-PL" dirty="0"/>
          </a:p>
        </p:txBody>
      </p:sp>
      <p:sp>
        <p:nvSpPr>
          <p:cNvPr id="4" name="Прямокутник 3"/>
          <p:cNvSpPr/>
          <p:nvPr/>
        </p:nvSpPr>
        <p:spPr>
          <a:xfrm>
            <a:off x="5892282" y="1249346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6166716" y="555459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6" name="Прямокутник 5"/>
          <p:cNvSpPr/>
          <p:nvPr/>
        </p:nvSpPr>
        <p:spPr>
          <a:xfrm flipH="1">
            <a:off x="8283445" y="2492451"/>
            <a:ext cx="3432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6977105" y="1469117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6029499" y="1542994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0" name="Прямокутник 9"/>
          <p:cNvSpPr/>
          <p:nvPr/>
        </p:nvSpPr>
        <p:spPr>
          <a:xfrm>
            <a:off x="5652825" y="102009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5488350" y="555460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5892282" y="2145519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5829023" y="2784939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5289847" y="2800228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6508342" y="2905908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6413265" y="3665577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  <p:sp>
        <p:nvSpPr>
          <p:cNvPr id="17" name="Прямокутник 16"/>
          <p:cNvSpPr/>
          <p:nvPr/>
        </p:nvSpPr>
        <p:spPr>
          <a:xfrm>
            <a:off x="7392500" y="941569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/>
              <a:t>z</a:t>
            </a:r>
            <a:endParaRPr lang="uk-UA" dirty="0"/>
          </a:p>
        </p:txBody>
      </p:sp>
      <p:sp>
        <p:nvSpPr>
          <p:cNvPr id="18" name="Прямокутник 17"/>
          <p:cNvSpPr/>
          <p:nvPr/>
        </p:nvSpPr>
        <p:spPr>
          <a:xfrm>
            <a:off x="6702671" y="247716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/>
              <a:t>z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61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90" y="17789"/>
            <a:ext cx="4835525" cy="5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1">
            <a:hlinkClick r:id="rId4" action="ppaction://hlinksldjump"/>
            <a:hlinkHover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540500" y="1976438"/>
            <a:ext cx="284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4" action="ppaction://hlinksldjump"/>
              </a:rPr>
              <a:t>1</a:t>
            </a:r>
            <a:endParaRPr lang="ru-RU" altLang="ru-RU" dirty="0"/>
          </a:p>
        </p:txBody>
      </p:sp>
      <p:sp>
        <p:nvSpPr>
          <p:cNvPr id="8196" name="Прямоугольник 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74706" y="1258887"/>
            <a:ext cx="334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6" action="ppaction://hlinksldjump"/>
              </a:rPr>
              <a:t>2</a:t>
            </a:r>
            <a:r>
              <a:rPr lang="ru-RU" altLang="ru-RU" dirty="0" smtClean="0"/>
              <a:t> </a:t>
            </a:r>
            <a:endParaRPr lang="ru-RU" altLang="ru-RU" dirty="0"/>
          </a:p>
        </p:txBody>
      </p:sp>
      <p:sp>
        <p:nvSpPr>
          <p:cNvPr id="8197" name="Прямоугольник 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521575" y="1397746"/>
            <a:ext cx="3337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5" action="ppaction://hlinksldjump"/>
              </a:rPr>
              <a:t>3</a:t>
            </a:r>
            <a:r>
              <a:rPr lang="pl-PL" altLang="ru-RU" dirty="0" smtClean="0"/>
              <a:t> </a:t>
            </a:r>
            <a:endParaRPr lang="ru-RU" altLang="ru-RU" dirty="0"/>
          </a:p>
        </p:txBody>
      </p:sp>
      <p:sp>
        <p:nvSpPr>
          <p:cNvPr id="8198" name="Прямоугольник 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781381" y="3919978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hlinkClick r:id="rId9" action="ppaction://hlinksldjump"/>
              </a:rPr>
              <a:t>7</a:t>
            </a:r>
            <a:endParaRPr lang="ru-RU" altLang="ru-RU" dirty="0"/>
          </a:p>
        </p:txBody>
      </p:sp>
      <p:sp>
        <p:nvSpPr>
          <p:cNvPr id="8199" name="Прямоугольник 8"/>
          <p:cNvSpPr>
            <a:spLocks noChangeArrowheads="1"/>
          </p:cNvSpPr>
          <p:nvPr/>
        </p:nvSpPr>
        <p:spPr bwMode="auto">
          <a:xfrm>
            <a:off x="5650688" y="4660839"/>
            <a:ext cx="3337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hlinkClick r:id="rId10" action="ppaction://hlinksldjump"/>
              </a:rPr>
              <a:t>8</a:t>
            </a:r>
            <a:r>
              <a:rPr lang="pl-PL" altLang="ru-RU" dirty="0" smtClean="0">
                <a:hlinkClick r:id="rId11" action="ppaction://hlinksldjump"/>
              </a:rPr>
              <a:t> </a:t>
            </a:r>
            <a:endParaRPr lang="ru-RU" altLang="ru-RU" dirty="0"/>
          </a:p>
        </p:txBody>
      </p:sp>
      <p:sp>
        <p:nvSpPr>
          <p:cNvPr id="8200" name="Прямоугольник 2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5033986" y="4261463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13" action="ppaction://hlinksldjump"/>
              </a:rPr>
              <a:t>9</a:t>
            </a:r>
            <a:endParaRPr lang="ru-RU" altLang="ru-RU" dirty="0"/>
          </a:p>
        </p:txBody>
      </p:sp>
      <p:sp>
        <p:nvSpPr>
          <p:cNvPr id="8201" name="Прямоугольник 2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894263" y="2692400"/>
            <a:ext cx="3701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dirty="0" smtClean="0">
                <a:hlinkClick r:id="rId14" action="ppaction://hlinksldjump"/>
              </a:rPr>
              <a:t>11</a:t>
            </a:r>
            <a:endParaRPr lang="ru-RU" altLang="ru-RU" dirty="0"/>
          </a:p>
        </p:txBody>
      </p:sp>
      <p:sp>
        <p:nvSpPr>
          <p:cNvPr id="8203" name="Прямоугольник 2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307013" y="2051050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dirty="0" smtClean="0">
                <a:hlinkClick r:id="rId16" action="ppaction://hlinksldjump"/>
              </a:rPr>
              <a:t>12</a:t>
            </a:r>
            <a:endParaRPr lang="ru-RU" altLang="ru-RU" dirty="0"/>
          </a:p>
        </p:txBody>
      </p:sp>
      <p:sp>
        <p:nvSpPr>
          <p:cNvPr id="8204" name="Прямоугольник 25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4912094" y="1620676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17" action="ppaction://hlinksldjump"/>
              </a:rPr>
              <a:t>1</a:t>
            </a:r>
            <a:r>
              <a:rPr lang="pl-PL" altLang="ru-RU" dirty="0" smtClean="0">
                <a:solidFill>
                  <a:srgbClr val="00B0F0"/>
                </a:solidFill>
              </a:rPr>
              <a:t>3</a:t>
            </a:r>
            <a:endParaRPr lang="ru-RU" altLang="ru-RU" dirty="0">
              <a:solidFill>
                <a:srgbClr val="00B0F0"/>
              </a:solidFill>
            </a:endParaRPr>
          </a:p>
        </p:txBody>
      </p:sp>
      <p:sp>
        <p:nvSpPr>
          <p:cNvPr id="8205" name="Прямоугольник 26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4638183" y="804613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rgbClr val="00B0F0"/>
                </a:solidFill>
              </a:rPr>
              <a:t>1</a:t>
            </a:r>
            <a:r>
              <a:rPr lang="pl-PL" altLang="ru-RU" dirty="0" smtClean="0">
                <a:hlinkClick r:id="rId18" action="ppaction://hlinksldjump"/>
              </a:rPr>
              <a:t>4</a:t>
            </a:r>
            <a:endParaRPr lang="ru-RU" altLang="ru-RU" dirty="0"/>
          </a:p>
        </p:txBody>
      </p:sp>
      <p:sp>
        <p:nvSpPr>
          <p:cNvPr id="8207" name="Прямоугольник 28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4850883" y="1109114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rgbClr val="00B0F0"/>
                </a:solidFill>
              </a:rPr>
              <a:t>1</a:t>
            </a:r>
            <a:r>
              <a:rPr lang="pl-PL" altLang="ru-RU" dirty="0" smtClean="0">
                <a:hlinkClick r:id="rId19" action="ppaction://hlinksldjump"/>
              </a:rPr>
              <a:t>5</a:t>
            </a:r>
            <a:endParaRPr lang="ru-RU" altLang="ru-RU" dirty="0"/>
          </a:p>
        </p:txBody>
      </p:sp>
      <p:pic>
        <p:nvPicPr>
          <p:cNvPr id="8208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7" y="2206625"/>
            <a:ext cx="171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87" y="761501"/>
            <a:ext cx="207962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олилиния 50"/>
          <p:cNvSpPr/>
          <p:nvPr/>
        </p:nvSpPr>
        <p:spPr>
          <a:xfrm>
            <a:off x="7197725" y="1482725"/>
            <a:ext cx="1508125" cy="2579688"/>
          </a:xfrm>
          <a:custGeom>
            <a:avLst/>
            <a:gdLst>
              <a:gd name="connsiteX0" fmla="*/ 0 w 1508493"/>
              <a:gd name="connsiteY0" fmla="*/ 0 h 2580967"/>
              <a:gd name="connsiteX1" fmla="*/ 361335 w 1508493"/>
              <a:gd name="connsiteY1" fmla="*/ 213852 h 2580967"/>
              <a:gd name="connsiteX2" fmla="*/ 361335 w 1508493"/>
              <a:gd name="connsiteY2" fmla="*/ 213852 h 2580967"/>
              <a:gd name="connsiteX3" fmla="*/ 361335 w 1508493"/>
              <a:gd name="connsiteY3" fmla="*/ 213852 h 2580967"/>
              <a:gd name="connsiteX4" fmla="*/ 1201993 w 1508493"/>
              <a:gd name="connsiteY4" fmla="*/ 589935 h 2580967"/>
              <a:gd name="connsiteX5" fmla="*/ 1187245 w 1508493"/>
              <a:gd name="connsiteY5" fmla="*/ 604684 h 2580967"/>
              <a:gd name="connsiteX6" fmla="*/ 737419 w 1508493"/>
              <a:gd name="connsiteY6" fmla="*/ 1784555 h 2580967"/>
              <a:gd name="connsiteX7" fmla="*/ 737419 w 1508493"/>
              <a:gd name="connsiteY7" fmla="*/ 1777181 h 2580967"/>
              <a:gd name="connsiteX8" fmla="*/ 877529 w 1508493"/>
              <a:gd name="connsiteY8" fmla="*/ 2138516 h 2580967"/>
              <a:gd name="connsiteX9" fmla="*/ 884903 w 1508493"/>
              <a:gd name="connsiteY9" fmla="*/ 2131142 h 2580967"/>
              <a:gd name="connsiteX10" fmla="*/ 1467464 w 1508493"/>
              <a:gd name="connsiteY10" fmla="*/ 2455606 h 2580967"/>
              <a:gd name="connsiteX11" fmla="*/ 1460090 w 1508493"/>
              <a:gd name="connsiteY11" fmla="*/ 2455606 h 2580967"/>
              <a:gd name="connsiteX12" fmla="*/ 1460090 w 1508493"/>
              <a:gd name="connsiteY12" fmla="*/ 2448232 h 2580967"/>
              <a:gd name="connsiteX13" fmla="*/ 833284 w 1508493"/>
              <a:gd name="connsiteY13" fmla="*/ 2160639 h 2580967"/>
              <a:gd name="connsiteX14" fmla="*/ 833284 w 1508493"/>
              <a:gd name="connsiteY14" fmla="*/ 2160639 h 2580967"/>
              <a:gd name="connsiteX15" fmla="*/ 700548 w 1508493"/>
              <a:gd name="connsiteY15" fmla="*/ 1799303 h 2580967"/>
              <a:gd name="connsiteX16" fmla="*/ 700548 w 1508493"/>
              <a:gd name="connsiteY16" fmla="*/ 1791929 h 2580967"/>
              <a:gd name="connsiteX17" fmla="*/ 398206 w 1508493"/>
              <a:gd name="connsiteY17" fmla="*/ 2153264 h 2580967"/>
              <a:gd name="connsiteX18" fmla="*/ 398206 w 1508493"/>
              <a:gd name="connsiteY18" fmla="*/ 2153264 h 2580967"/>
              <a:gd name="connsiteX19" fmla="*/ 243348 w 1508493"/>
              <a:gd name="connsiteY19" fmla="*/ 2551471 h 2580967"/>
              <a:gd name="connsiteX20" fmla="*/ 235974 w 1508493"/>
              <a:gd name="connsiteY20" fmla="*/ 2551471 h 258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08493" h="2580967">
                <a:moveTo>
                  <a:pt x="0" y="0"/>
                </a:moveTo>
                <a:lnTo>
                  <a:pt x="361335" y="213852"/>
                </a:lnTo>
                <a:lnTo>
                  <a:pt x="361335" y="213852"/>
                </a:lnTo>
                <a:lnTo>
                  <a:pt x="361335" y="213852"/>
                </a:lnTo>
                <a:lnTo>
                  <a:pt x="1201993" y="589935"/>
                </a:lnTo>
                <a:cubicBezTo>
                  <a:pt x="1339645" y="655074"/>
                  <a:pt x="1264674" y="405581"/>
                  <a:pt x="1187245" y="604684"/>
                </a:cubicBezTo>
                <a:cubicBezTo>
                  <a:pt x="1109816" y="803787"/>
                  <a:pt x="812390" y="1589139"/>
                  <a:pt x="737419" y="1784555"/>
                </a:cubicBezTo>
                <a:cubicBezTo>
                  <a:pt x="662448" y="1979971"/>
                  <a:pt x="714067" y="1718188"/>
                  <a:pt x="737419" y="1777181"/>
                </a:cubicBezTo>
                <a:cubicBezTo>
                  <a:pt x="760771" y="1836174"/>
                  <a:pt x="852948" y="2079522"/>
                  <a:pt x="877529" y="2138516"/>
                </a:cubicBezTo>
                <a:cubicBezTo>
                  <a:pt x="902110" y="2197510"/>
                  <a:pt x="786580" y="2078294"/>
                  <a:pt x="884903" y="2131142"/>
                </a:cubicBezTo>
                <a:cubicBezTo>
                  <a:pt x="983226" y="2183990"/>
                  <a:pt x="1371600" y="2401529"/>
                  <a:pt x="1467464" y="2455606"/>
                </a:cubicBezTo>
                <a:cubicBezTo>
                  <a:pt x="1563328" y="2509683"/>
                  <a:pt x="1461319" y="2456835"/>
                  <a:pt x="1460090" y="2455606"/>
                </a:cubicBezTo>
                <a:cubicBezTo>
                  <a:pt x="1458861" y="2454377"/>
                  <a:pt x="1564558" y="2497393"/>
                  <a:pt x="1460090" y="2448232"/>
                </a:cubicBezTo>
                <a:cubicBezTo>
                  <a:pt x="1355622" y="2399071"/>
                  <a:pt x="833284" y="2160639"/>
                  <a:pt x="833284" y="2160639"/>
                </a:cubicBezTo>
                <a:lnTo>
                  <a:pt x="833284" y="2160639"/>
                </a:lnTo>
                <a:cubicBezTo>
                  <a:pt x="811161" y="2100416"/>
                  <a:pt x="722671" y="1860755"/>
                  <a:pt x="700548" y="1799303"/>
                </a:cubicBezTo>
                <a:cubicBezTo>
                  <a:pt x="678425" y="1737851"/>
                  <a:pt x="750938" y="1732936"/>
                  <a:pt x="700548" y="1791929"/>
                </a:cubicBezTo>
                <a:cubicBezTo>
                  <a:pt x="650158" y="1850922"/>
                  <a:pt x="398206" y="2153264"/>
                  <a:pt x="398206" y="2153264"/>
                </a:cubicBezTo>
                <a:lnTo>
                  <a:pt x="398206" y="2153264"/>
                </a:lnTo>
                <a:cubicBezTo>
                  <a:pt x="372396" y="2219632"/>
                  <a:pt x="270387" y="2485103"/>
                  <a:pt x="243348" y="2551471"/>
                </a:cubicBezTo>
                <a:cubicBezTo>
                  <a:pt x="216309" y="2617839"/>
                  <a:pt x="235974" y="2551471"/>
                  <a:pt x="235974" y="2551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sp>
        <p:nvSpPr>
          <p:cNvPr id="8213" name="Google Shape;121;p21"/>
          <p:cNvSpPr txBox="1">
            <a:spLocks noGrp="1"/>
          </p:cNvSpPr>
          <p:nvPr>
            <p:ph type="title"/>
          </p:nvPr>
        </p:nvSpPr>
        <p:spPr>
          <a:xfrm>
            <a:off x="23814" y="1374775"/>
            <a:ext cx="4868861" cy="17176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Zapraszamy na spacer</a:t>
            </a:r>
            <a:r>
              <a:rPr lang="ru-RU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miejscami Zbigniewa Herberta </a:t>
            </a:r>
            <a:r>
              <a:rPr lang="ru-RU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-</a:t>
            </a:r>
            <a:br>
              <a:rPr lang="ru-RU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</a:b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ju</a:t>
            </a:r>
            <a:r>
              <a:rPr lang="pl-PL" altLang="ru-RU" sz="2400" b="1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ż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wsp</a:t>
            </a:r>
            <a:r>
              <a:rPr lang="pl-PL" altLang="ru-RU" sz="2400" b="1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ół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czesnym Lwowem</a:t>
            </a:r>
            <a:endParaRPr lang="ru-RU" altLang="ru-RU" sz="2400" dirty="0" smtClean="0">
              <a:solidFill>
                <a:schemeClr val="tx1"/>
              </a:solidFill>
              <a:latin typeface="Lobster" charset="-52"/>
              <a:cs typeface="Arial" panose="020B0604020202020204" pitchFamily="34" charset="0"/>
              <a:sym typeface="Lobster" charset="-52"/>
            </a:endParaRPr>
          </a:p>
        </p:txBody>
      </p:sp>
      <p:sp>
        <p:nvSpPr>
          <p:cNvPr id="8215" name="Прямоугольник 54"/>
          <p:cNvSpPr>
            <a:spLocks noChangeArrowheads="1"/>
          </p:cNvSpPr>
          <p:nvPr/>
        </p:nvSpPr>
        <p:spPr bwMode="auto">
          <a:xfrm>
            <a:off x="5498732" y="608412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19" action="ppaction://hlinksldjump"/>
              </a:rPr>
              <a:t>1</a:t>
            </a:r>
            <a:r>
              <a:rPr lang="pl-PL" altLang="ru-RU" dirty="0" smtClean="0">
                <a:solidFill>
                  <a:srgbClr val="00B0F0"/>
                </a:solidFill>
              </a:rPr>
              <a:t>6</a:t>
            </a:r>
            <a:endParaRPr lang="ru-RU" altLang="ru-RU" dirty="0">
              <a:solidFill>
                <a:srgbClr val="00B0F0"/>
              </a:solidFill>
            </a:endParaRPr>
          </a:p>
        </p:txBody>
      </p:sp>
      <p:sp>
        <p:nvSpPr>
          <p:cNvPr id="28" name="Прямоугольник 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200106" y="1568515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11" action="ppaction://hlinksldjump"/>
              </a:rPr>
              <a:t>4</a:t>
            </a:r>
            <a:endParaRPr lang="ru-RU" altLang="ru-RU" dirty="0"/>
          </a:p>
        </p:txBody>
      </p:sp>
      <p:sp>
        <p:nvSpPr>
          <p:cNvPr id="29" name="Прямоугольник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586788" y="3632299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hlinkClick r:id="rId7" action="ppaction://hlinksldjump"/>
              </a:rPr>
              <a:t>5</a:t>
            </a:r>
            <a:endParaRPr lang="ru-RU" altLang="ru-RU" dirty="0"/>
          </a:p>
        </p:txBody>
      </p:sp>
      <p:sp>
        <p:nvSpPr>
          <p:cNvPr id="30" name="Прямоугольник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219142" y="3478509"/>
            <a:ext cx="3337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hlinkClick r:id="rId8" action="ppaction://hlinksldjump"/>
              </a:rPr>
              <a:t>6</a:t>
            </a:r>
            <a:r>
              <a:rPr lang="en-US" altLang="ru-RU" dirty="0" smtClean="0"/>
              <a:t> </a:t>
            </a:r>
            <a:endParaRPr lang="ru-RU" altLang="ru-RU" dirty="0"/>
          </a:p>
        </p:txBody>
      </p:sp>
      <p:sp>
        <p:nvSpPr>
          <p:cNvPr id="32" name="Прямоугольник 2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5141111" y="3872884"/>
            <a:ext cx="383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>
                <a:hlinkClick r:id="rId12" action="ppaction://hlinksldjump"/>
              </a:rPr>
              <a:t>10</a:t>
            </a:r>
            <a:endParaRPr lang="ru-RU" altLang="ru-RU" dirty="0"/>
          </a:p>
        </p:txBody>
      </p:sp>
      <p:sp>
        <p:nvSpPr>
          <p:cNvPr id="3" name="Полілінія 2"/>
          <p:cNvSpPr/>
          <p:nvPr/>
        </p:nvSpPr>
        <p:spPr>
          <a:xfrm>
            <a:off x="6643396" y="1474237"/>
            <a:ext cx="628261" cy="808653"/>
          </a:xfrm>
          <a:custGeom>
            <a:avLst/>
            <a:gdLst>
              <a:gd name="connsiteX0" fmla="*/ 0 w 628261"/>
              <a:gd name="connsiteY0" fmla="*/ 808653 h 808653"/>
              <a:gd name="connsiteX1" fmla="*/ 211494 w 628261"/>
              <a:gd name="connsiteY1" fmla="*/ 653143 h 808653"/>
              <a:gd name="connsiteX2" fmla="*/ 317241 w 628261"/>
              <a:gd name="connsiteY2" fmla="*/ 435428 h 808653"/>
              <a:gd name="connsiteX3" fmla="*/ 466531 w 628261"/>
              <a:gd name="connsiteY3" fmla="*/ 329681 h 808653"/>
              <a:gd name="connsiteX4" fmla="*/ 572277 w 628261"/>
              <a:gd name="connsiteY4" fmla="*/ 304800 h 808653"/>
              <a:gd name="connsiteX5" fmla="*/ 628261 w 628261"/>
              <a:gd name="connsiteY5" fmla="*/ 149290 h 808653"/>
              <a:gd name="connsiteX6" fmla="*/ 572277 w 628261"/>
              <a:gd name="connsiteY6" fmla="*/ 0 h 808653"/>
              <a:gd name="connsiteX7" fmla="*/ 572277 w 628261"/>
              <a:gd name="connsiteY7" fmla="*/ 0 h 808653"/>
              <a:gd name="connsiteX8" fmla="*/ 572277 w 628261"/>
              <a:gd name="connsiteY8" fmla="*/ 0 h 8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261" h="808653">
                <a:moveTo>
                  <a:pt x="0" y="808653"/>
                </a:moveTo>
                <a:cubicBezTo>
                  <a:pt x="79310" y="762000"/>
                  <a:pt x="158621" y="715347"/>
                  <a:pt x="211494" y="653143"/>
                </a:cubicBezTo>
                <a:cubicBezTo>
                  <a:pt x="264367" y="590939"/>
                  <a:pt x="274735" y="489338"/>
                  <a:pt x="317241" y="435428"/>
                </a:cubicBezTo>
                <a:cubicBezTo>
                  <a:pt x="359747" y="381518"/>
                  <a:pt x="424025" y="351452"/>
                  <a:pt x="466531" y="329681"/>
                </a:cubicBezTo>
                <a:cubicBezTo>
                  <a:pt x="509037" y="307910"/>
                  <a:pt x="545322" y="334865"/>
                  <a:pt x="572277" y="304800"/>
                </a:cubicBezTo>
                <a:cubicBezTo>
                  <a:pt x="599232" y="274735"/>
                  <a:pt x="628261" y="200090"/>
                  <a:pt x="628261" y="149290"/>
                </a:cubicBezTo>
                <a:cubicBezTo>
                  <a:pt x="628261" y="98490"/>
                  <a:pt x="572277" y="0"/>
                  <a:pt x="572277" y="0"/>
                </a:cubicBezTo>
                <a:lnTo>
                  <a:pt x="572277" y="0"/>
                </a:lnTo>
                <a:lnTo>
                  <a:pt x="57227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олілінія 3"/>
          <p:cNvSpPr/>
          <p:nvPr/>
        </p:nvSpPr>
        <p:spPr>
          <a:xfrm>
            <a:off x="5910361" y="4180661"/>
            <a:ext cx="199815" cy="47094"/>
          </a:xfrm>
          <a:custGeom>
            <a:avLst/>
            <a:gdLst>
              <a:gd name="connsiteX0" fmla="*/ 217714 w 217714"/>
              <a:gd name="connsiteY0" fmla="*/ 74645 h 74645"/>
              <a:gd name="connsiteX1" fmla="*/ 0 w 217714"/>
              <a:gd name="connsiteY1" fmla="*/ 0 h 74645"/>
              <a:gd name="connsiteX2" fmla="*/ 0 w 217714"/>
              <a:gd name="connsiteY2" fmla="*/ 0 h 7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4" h="74645">
                <a:moveTo>
                  <a:pt x="217714" y="7464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 8"/>
          <p:cNvSpPr/>
          <p:nvPr/>
        </p:nvSpPr>
        <p:spPr>
          <a:xfrm>
            <a:off x="4767910" y="918118"/>
            <a:ext cx="1179109" cy="4050498"/>
          </a:xfrm>
          <a:custGeom>
            <a:avLst/>
            <a:gdLst>
              <a:gd name="connsiteX0" fmla="*/ 768253 w 1179109"/>
              <a:gd name="connsiteY0" fmla="*/ 8723 h 4050498"/>
              <a:gd name="connsiteX1" fmla="*/ 849119 w 1179109"/>
              <a:gd name="connsiteY1" fmla="*/ 276200 h 4050498"/>
              <a:gd name="connsiteX2" fmla="*/ 258180 w 1179109"/>
              <a:gd name="connsiteY2" fmla="*/ 493915 h 4050498"/>
              <a:gd name="connsiteX3" fmla="*/ 71568 w 1179109"/>
              <a:gd name="connsiteY3" fmla="*/ 77147 h 4050498"/>
              <a:gd name="connsiteX4" fmla="*/ 28025 w 1179109"/>
              <a:gd name="connsiteY4" fmla="*/ 77147 h 4050498"/>
              <a:gd name="connsiteX5" fmla="*/ 482114 w 1179109"/>
              <a:gd name="connsiteY5" fmla="*/ 867139 h 4050498"/>
              <a:gd name="connsiteX6" fmla="*/ 724710 w 1179109"/>
              <a:gd name="connsiteY6" fmla="*/ 1619809 h 4050498"/>
              <a:gd name="connsiteX7" fmla="*/ 432351 w 1179109"/>
              <a:gd name="connsiteY7" fmla="*/ 1924609 h 4050498"/>
              <a:gd name="connsiteX8" fmla="*/ 755812 w 1179109"/>
              <a:gd name="connsiteY8" fmla="*/ 2440902 h 4050498"/>
              <a:gd name="connsiteX9" fmla="*/ 923763 w 1179109"/>
              <a:gd name="connsiteY9" fmla="*/ 2453343 h 4050498"/>
              <a:gd name="connsiteX10" fmla="*/ 662506 w 1179109"/>
              <a:gd name="connsiteY10" fmla="*/ 3218453 h 4050498"/>
              <a:gd name="connsiteX11" fmla="*/ 488335 w 1179109"/>
              <a:gd name="connsiteY11" fmla="*/ 3411286 h 4050498"/>
              <a:gd name="connsiteX12" fmla="*/ 506996 w 1179109"/>
              <a:gd name="connsiteY12" fmla="*/ 3411286 h 4050498"/>
              <a:gd name="connsiteX13" fmla="*/ 936204 w 1179109"/>
              <a:gd name="connsiteY13" fmla="*/ 3940021 h 4050498"/>
              <a:gd name="connsiteX14" fmla="*/ 1023290 w 1179109"/>
              <a:gd name="connsiteY14" fmla="*/ 4045768 h 4050498"/>
              <a:gd name="connsiteX15" fmla="*/ 1178800 w 1179109"/>
              <a:gd name="connsiteY15" fmla="*/ 3852935 h 4050498"/>
              <a:gd name="connsiteX16" fmla="*/ 979747 w 1179109"/>
              <a:gd name="connsiteY16" fmla="*/ 3566796 h 4050498"/>
              <a:gd name="connsiteX17" fmla="*/ 1153919 w 1179109"/>
              <a:gd name="connsiteY17" fmla="*/ 3268217 h 4050498"/>
              <a:gd name="connsiteX18" fmla="*/ 1153919 w 1179109"/>
              <a:gd name="connsiteY18" fmla="*/ 3268217 h 4050498"/>
              <a:gd name="connsiteX19" fmla="*/ 1153919 w 1179109"/>
              <a:gd name="connsiteY19" fmla="*/ 3268217 h 40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9109" h="4050498">
                <a:moveTo>
                  <a:pt x="768253" y="8723"/>
                </a:moveTo>
                <a:cubicBezTo>
                  <a:pt x="851192" y="102029"/>
                  <a:pt x="934131" y="195335"/>
                  <a:pt x="849119" y="276200"/>
                </a:cubicBezTo>
                <a:cubicBezTo>
                  <a:pt x="764107" y="357065"/>
                  <a:pt x="387772" y="527090"/>
                  <a:pt x="258180" y="493915"/>
                </a:cubicBezTo>
                <a:cubicBezTo>
                  <a:pt x="128588" y="460740"/>
                  <a:pt x="109927" y="146608"/>
                  <a:pt x="71568" y="77147"/>
                </a:cubicBezTo>
                <a:cubicBezTo>
                  <a:pt x="33209" y="7686"/>
                  <a:pt x="-40399" y="-54518"/>
                  <a:pt x="28025" y="77147"/>
                </a:cubicBezTo>
                <a:cubicBezTo>
                  <a:pt x="96449" y="208812"/>
                  <a:pt x="366000" y="610029"/>
                  <a:pt x="482114" y="867139"/>
                </a:cubicBezTo>
                <a:cubicBezTo>
                  <a:pt x="598228" y="1124249"/>
                  <a:pt x="733004" y="1443564"/>
                  <a:pt x="724710" y="1619809"/>
                </a:cubicBezTo>
                <a:cubicBezTo>
                  <a:pt x="716416" y="1796054"/>
                  <a:pt x="427167" y="1787760"/>
                  <a:pt x="432351" y="1924609"/>
                </a:cubicBezTo>
                <a:cubicBezTo>
                  <a:pt x="437535" y="2061458"/>
                  <a:pt x="673910" y="2352780"/>
                  <a:pt x="755812" y="2440902"/>
                </a:cubicBezTo>
                <a:cubicBezTo>
                  <a:pt x="837714" y="2529024"/>
                  <a:pt x="939314" y="2323751"/>
                  <a:pt x="923763" y="2453343"/>
                </a:cubicBezTo>
                <a:cubicBezTo>
                  <a:pt x="908212" y="2582935"/>
                  <a:pt x="735077" y="3058796"/>
                  <a:pt x="662506" y="3218453"/>
                </a:cubicBezTo>
                <a:cubicBezTo>
                  <a:pt x="589935" y="3378110"/>
                  <a:pt x="514253" y="3379147"/>
                  <a:pt x="488335" y="3411286"/>
                </a:cubicBezTo>
                <a:cubicBezTo>
                  <a:pt x="462417" y="3443425"/>
                  <a:pt x="432351" y="3323164"/>
                  <a:pt x="506996" y="3411286"/>
                </a:cubicBezTo>
                <a:cubicBezTo>
                  <a:pt x="581641" y="3499408"/>
                  <a:pt x="850155" y="3834274"/>
                  <a:pt x="936204" y="3940021"/>
                </a:cubicBezTo>
                <a:cubicBezTo>
                  <a:pt x="1022253" y="4045768"/>
                  <a:pt x="982857" y="4060282"/>
                  <a:pt x="1023290" y="4045768"/>
                </a:cubicBezTo>
                <a:cubicBezTo>
                  <a:pt x="1063723" y="4031254"/>
                  <a:pt x="1186057" y="3932764"/>
                  <a:pt x="1178800" y="3852935"/>
                </a:cubicBezTo>
                <a:cubicBezTo>
                  <a:pt x="1171543" y="3773106"/>
                  <a:pt x="983894" y="3664249"/>
                  <a:pt x="979747" y="3566796"/>
                </a:cubicBezTo>
                <a:cubicBezTo>
                  <a:pt x="975600" y="3469343"/>
                  <a:pt x="1153919" y="3268217"/>
                  <a:pt x="1153919" y="3268217"/>
                </a:cubicBezTo>
                <a:lnTo>
                  <a:pt x="1153919" y="3268217"/>
                </a:lnTo>
                <a:lnTo>
                  <a:pt x="1153919" y="326821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олілінія 9"/>
          <p:cNvSpPr/>
          <p:nvPr/>
        </p:nvSpPr>
        <p:spPr>
          <a:xfrm>
            <a:off x="6096000" y="3354142"/>
            <a:ext cx="1331167" cy="881956"/>
          </a:xfrm>
          <a:custGeom>
            <a:avLst/>
            <a:gdLst>
              <a:gd name="connsiteX0" fmla="*/ 1331167 w 1331167"/>
              <a:gd name="connsiteY0" fmla="*/ 689123 h 881956"/>
              <a:gd name="connsiteX1" fmla="*/ 845976 w 1331167"/>
              <a:gd name="connsiteY1" fmla="*/ 371882 h 881956"/>
              <a:gd name="connsiteX2" fmla="*/ 447869 w 1331167"/>
              <a:gd name="connsiteY2" fmla="*/ 4878 h 881956"/>
              <a:gd name="connsiteX3" fmla="*/ 298580 w 1331167"/>
              <a:gd name="connsiteY3" fmla="*/ 166609 h 881956"/>
              <a:gd name="connsiteX4" fmla="*/ 354563 w 1331167"/>
              <a:gd name="connsiteY4" fmla="*/ 247474 h 881956"/>
              <a:gd name="connsiteX5" fmla="*/ 0 w 1331167"/>
              <a:gd name="connsiteY5" fmla="*/ 881956 h 881956"/>
              <a:gd name="connsiteX6" fmla="*/ 0 w 1331167"/>
              <a:gd name="connsiteY6" fmla="*/ 881956 h 8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167" h="881956">
                <a:moveTo>
                  <a:pt x="1331167" y="689123"/>
                </a:moveTo>
                <a:cubicBezTo>
                  <a:pt x="1162179" y="587523"/>
                  <a:pt x="993192" y="485923"/>
                  <a:pt x="845976" y="371882"/>
                </a:cubicBezTo>
                <a:cubicBezTo>
                  <a:pt x="698760" y="257841"/>
                  <a:pt x="539102" y="39090"/>
                  <a:pt x="447869" y="4878"/>
                </a:cubicBezTo>
                <a:cubicBezTo>
                  <a:pt x="356636" y="-29334"/>
                  <a:pt x="314131" y="126176"/>
                  <a:pt x="298580" y="166609"/>
                </a:cubicBezTo>
                <a:cubicBezTo>
                  <a:pt x="283029" y="207042"/>
                  <a:pt x="404326" y="128250"/>
                  <a:pt x="354563" y="247474"/>
                </a:cubicBezTo>
                <a:cubicBezTo>
                  <a:pt x="304800" y="366698"/>
                  <a:pt x="0" y="881956"/>
                  <a:pt x="0" y="881956"/>
                </a:cubicBezTo>
                <a:lnTo>
                  <a:pt x="0" y="88195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601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76501"/>
            <a:ext cx="8520600" cy="1150822"/>
          </a:xfrm>
        </p:spPr>
        <p:txBody>
          <a:bodyPr/>
          <a:lstStyle/>
          <a:p>
            <a:r>
              <a:rPr lang="pl-PL" sz="2400" dirty="0" smtClean="0">
                <a:latin typeface="Lobster" charset="-18"/>
              </a:rPr>
              <a:t>Nr 1 – ul. Piekarska</a:t>
            </a:r>
            <a:r>
              <a:rPr lang="uk-UA" sz="2400" dirty="0" smtClean="0">
                <a:latin typeface="Lobster" charset="-18"/>
              </a:rPr>
              <a:t>, 10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1800" dirty="0" smtClean="0">
                <a:latin typeface="Century Gothic" panose="020B0502020202020204" pitchFamily="34" charset="0"/>
                <a:cs typeface="Andalus" pitchFamily="18" charset="-78"/>
              </a:rPr>
              <a:t>Przy ulicy Piekarskiej </a:t>
            </a:r>
            <a:r>
              <a:rPr lang="en-US" sz="1800" dirty="0" smtClean="0">
                <a:latin typeface="Century Gothic" panose="020B0502020202020204" pitchFamily="34" charset="0"/>
                <a:cs typeface="Andalus" pitchFamily="18" charset="-78"/>
              </a:rPr>
              <a:t>nr 10 </a:t>
            </a:r>
            <a:r>
              <a:rPr lang="pl-PL" sz="1800" dirty="0" smtClean="0">
                <a:latin typeface="Century Gothic" panose="020B0502020202020204" pitchFamily="34" charset="0"/>
                <a:cs typeface="Andalus" pitchFamily="18" charset="-78"/>
              </a:rPr>
              <a:t>mieszkał Herbert od 1936 do1937.</a:t>
            </a:r>
            <a:endParaRPr lang="pl-PL" sz="1800" dirty="0">
              <a:latin typeface="Century Gothic" panose="020B0502020202020204" pitchFamily="34" charset="0"/>
              <a:cs typeface="Andalus" pitchFamily="18" charset="-7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16501" y="1235576"/>
            <a:ext cx="5578113" cy="3416400"/>
          </a:xfrm>
        </p:spPr>
        <p:txBody>
          <a:bodyPr/>
          <a:lstStyle/>
          <a:p>
            <a:pPr marL="114300" indent="0">
              <a:buNone/>
            </a:pP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„moja przenajświętsza babcia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długiej obcisłej sukni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zapinanej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niezliczoną ilość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guzików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orchidea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 archipelag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gwiazdozbiór</a:t>
            </a:r>
          </a:p>
          <a:p>
            <a:pPr marL="114300" indent="0">
              <a:buNone/>
            </a:pP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siedzę na jej kolanach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ona mi opowiada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wszechświat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piątku</a:t>
            </a:r>
            <a:b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niedzieli</a:t>
            </a:r>
            <a:r>
              <a:rPr lang="pl-PL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latin typeface="Lucida Calligraphy" pitchFamily="66" charset="0"/>
            </a:endParaRPr>
          </a:p>
        </p:txBody>
      </p:sp>
      <p:pic>
        <p:nvPicPr>
          <p:cNvPr id="4" name="Picture 2" descr="C:\Users\user\Downloads\62464241_2291006691149619_506512470391652352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14" y="0"/>
            <a:ext cx="2072169" cy="34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3488700" y="4651976"/>
            <a:ext cx="4859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>
              <a:buNone/>
            </a:pPr>
            <a:r>
              <a:rPr lang="pl-PL" sz="1600" dirty="0">
                <a:solidFill>
                  <a:schemeClr val="tx1"/>
                </a:solidFill>
                <a:latin typeface="Century Gothic" panose="020B0502020202020204" pitchFamily="34" charset="0"/>
                <a:ea typeface="Arial Unicode MS" pitchFamily="34" charset="-128"/>
                <a:cs typeface="Times New Roman" panose="02020603050405020304" pitchFamily="18" charset="0"/>
              </a:rPr>
              <a:t>fragment wiersza</a:t>
            </a:r>
            <a:r>
              <a:rPr lang="pl-PL" sz="1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„Babcia” – Zbigniew Herbert</a:t>
            </a:r>
          </a:p>
        </p:txBody>
      </p:sp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8587208" y="4628453"/>
            <a:ext cx="377371" cy="362077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5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132;p22"/>
          <p:cNvSpPr txBox="1">
            <a:spLocks noGrp="1"/>
          </p:cNvSpPr>
          <p:nvPr>
            <p:ph type="title"/>
          </p:nvPr>
        </p:nvSpPr>
        <p:spPr>
          <a:xfrm>
            <a:off x="130175" y="158750"/>
            <a:ext cx="8520113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20124D"/>
                </a:solidFill>
                <a:latin typeface="Lobster" charset="-52"/>
                <a:cs typeface="Arial" panose="020B0604020202020204" pitchFamily="34" charset="0"/>
                <a:sym typeface="Lobster" charset="-52"/>
              </a:rPr>
              <a:t> </a:t>
            </a:r>
            <a:r>
              <a:rPr lang="pl-PL" altLang="ru-RU" sz="2400" dirty="0" smtClean="0">
                <a:solidFill>
                  <a:schemeClr val="tx1"/>
                </a:solidFill>
                <a:latin typeface="Lobster" charset="-18"/>
                <a:cs typeface="Arial" panose="020B0604020202020204" pitchFamily="34" charset="0"/>
                <a:sym typeface="Lobster" charset="-52"/>
              </a:rPr>
              <a:t>Nr 2 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-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ul. Łyczakowska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,</a:t>
            </a:r>
            <a:r>
              <a:rPr lang="pl-PL" altLang="ru-RU" sz="2400" dirty="0" smtClean="0">
                <a:latin typeface="Lobster" charset="-18"/>
                <a:cs typeface="Arial" panose="020B0604020202020204" pitchFamily="34" charset="0"/>
              </a:rPr>
              <a:t> 4</a:t>
            </a:r>
            <a:r>
              <a:rPr lang="ru-RU" altLang="ru-RU" sz="2400" dirty="0" smtClean="0">
                <a:latin typeface="Lobster" charset="-18"/>
                <a:cs typeface="Arial" panose="020B0604020202020204" pitchFamily="34" charset="0"/>
              </a:rPr>
              <a:t>9а</a:t>
            </a:r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2903538" y="898525"/>
            <a:ext cx="3330575" cy="4244975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Ka</a:t>
            </a:r>
            <a:r>
              <a:rPr lang="pl-PL" altLang="ru-RU" sz="1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ż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dy z nas posiada drogie sercu</a:t>
            </a:r>
            <a:r>
              <a:rPr lang="uk-UA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,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 zanurzone gdzieś w dalekim dzieciństwie, wydarzenia.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panose="020B0604020202020204" pitchFamily="34" charset="0"/>
              <a:buNone/>
            </a:pP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Kościół św. Antoniego z Padwy we Lwowie - to miejsce, w którym Zbigniew Herbert został ochrzczony.</a:t>
            </a:r>
            <a:r>
              <a:rPr lang="uk-UA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 </a:t>
            </a:r>
            <a:r>
              <a:rPr lang="pl-PL" altLang="ru-RU" sz="18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  <a:sym typeface="Comfortaa" charset="0"/>
              </a:rPr>
              <a:t>Przypomina nam o tym pamiątkowa tablica umieszczona na kościele.</a:t>
            </a:r>
            <a:endParaRPr lang="ru-RU" altLang="ru-RU" sz="1800" dirty="0" smtClean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  <a:sym typeface="Comfortaa" charset="0"/>
            </a:endParaRPr>
          </a:p>
        </p:txBody>
      </p:sp>
      <p:pic>
        <p:nvPicPr>
          <p:cNvPr id="10244" name="Google Shape;134;p2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525"/>
            <a:ext cx="2903538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Google Shape;135;p2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898525"/>
            <a:ext cx="279241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154" y="4688061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09563" y="711183"/>
            <a:ext cx="4687887" cy="9048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pl-PL" altLang="ru-RU" sz="1800" dirty="0" smtClean="0">
                <a:latin typeface="Maiandra GD" pitchFamily="34" charset="0"/>
                <a:cs typeface="Andalus" pitchFamily="18" charset="-78"/>
              </a:rPr>
              <a:t>Pamiątka po Herbercie znajduje się tak</a:t>
            </a:r>
            <a:r>
              <a:rPr lang="pl-PL" altLang="ru-RU" sz="1600" dirty="0" smtClean="0">
                <a:latin typeface="Maiandra GD" pitchFamily="34" charset="0"/>
                <a:cs typeface="Andalus" pitchFamily="18" charset="-78"/>
              </a:rPr>
              <a:t>ż</a:t>
            </a:r>
            <a:r>
              <a:rPr lang="pl-PL" altLang="ru-RU" sz="1800" dirty="0" smtClean="0">
                <a:latin typeface="Maiandra GD" pitchFamily="34" charset="0"/>
                <a:cs typeface="Andalus" pitchFamily="18" charset="-78"/>
              </a:rPr>
              <a:t>e na kamienicy w której mieszkała rodzina Herbertów.</a:t>
            </a:r>
            <a:r>
              <a:rPr lang="uk-UA" altLang="ru-RU" sz="1800" dirty="0" smtClean="0">
                <a:latin typeface="Arial Narrow" panose="020B0606020202030204" pitchFamily="34" charset="0"/>
                <a:cs typeface="Andalus" pitchFamily="18" charset="-78"/>
              </a:rPr>
              <a:t> </a:t>
            </a:r>
            <a:endParaRPr lang="ru-RU" altLang="ru-RU" sz="1800" dirty="0" smtClean="0">
              <a:latin typeface="Arial Narrow" panose="020B0606020202030204" pitchFamily="34" charset="0"/>
              <a:cs typeface="Andalus" pitchFamily="18" charset="-78"/>
            </a:endParaRPr>
          </a:p>
        </p:txBody>
      </p:sp>
      <p:sp>
        <p:nvSpPr>
          <p:cNvPr id="12291" name="Текст 2"/>
          <p:cNvSpPr txBox="1">
            <a:spLocks noGrp="1"/>
          </p:cNvSpPr>
          <p:nvPr>
            <p:ph type="body" idx="1"/>
          </p:nvPr>
        </p:nvSpPr>
        <p:spPr>
          <a:xfrm>
            <a:off x="1733550" y="2281238"/>
            <a:ext cx="4533900" cy="1341437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</a:pPr>
            <a:endParaRPr lang="ru-RU" altLang="ru-RU" sz="180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nout\Desktop\z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163621"/>
            <a:ext cx="4362450" cy="332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nout\Desktop\zb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714680"/>
            <a:ext cx="407828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Прямоугольник 3"/>
          <p:cNvSpPr>
            <a:spLocks noChangeArrowheads="1"/>
          </p:cNvSpPr>
          <p:nvPr/>
        </p:nvSpPr>
        <p:spPr bwMode="auto">
          <a:xfrm>
            <a:off x="309563" y="241300"/>
            <a:ext cx="36744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ru-RU" sz="2800" dirty="0" smtClean="0">
                <a:solidFill>
                  <a:schemeClr val="tx1"/>
                </a:solidFill>
                <a:latin typeface="Lobster" charset="-52"/>
                <a:sym typeface="Lobster" charset="-52"/>
              </a:rPr>
              <a:t>Nr 3 </a:t>
            </a:r>
            <a:r>
              <a:rPr lang="uk-UA" altLang="ru-RU" sz="2800" dirty="0" smtClean="0">
                <a:solidFill>
                  <a:schemeClr val="tx1"/>
                </a:solidFill>
                <a:latin typeface="Lobster" charset="-52"/>
                <a:sym typeface="Lobster" charset="-52"/>
              </a:rPr>
              <a:t>– </a:t>
            </a:r>
            <a:r>
              <a:rPr lang="pl-PL" altLang="ru-RU" sz="2800" dirty="0" smtClean="0">
                <a:solidFill>
                  <a:schemeClr val="tx1"/>
                </a:solidFill>
                <a:latin typeface="Lobster" charset="-52"/>
                <a:sym typeface="Lobster" charset="-52"/>
              </a:rPr>
              <a:t>Łyczakowska,</a:t>
            </a:r>
            <a:r>
              <a:rPr lang="uk-UA" altLang="ru-RU" sz="2800" dirty="0" smtClean="0">
                <a:solidFill>
                  <a:schemeClr val="tx1"/>
                </a:solidFill>
                <a:latin typeface="Lobster" charset="-52"/>
                <a:sym typeface="Lobster" charset="-52"/>
              </a:rPr>
              <a:t> </a:t>
            </a:r>
            <a:r>
              <a:rPr lang="uk-UA" altLang="ru-RU" sz="2800" dirty="0">
                <a:solidFill>
                  <a:schemeClr val="tx1"/>
                </a:solidFill>
                <a:latin typeface="Lobster" charset="-52"/>
                <a:sym typeface="Lobster" charset="-52"/>
              </a:rPr>
              <a:t>55</a:t>
            </a:r>
            <a:endParaRPr lang="ru-RU" altLang="ru-RU" sz="2800" dirty="0">
              <a:solidFill>
                <a:schemeClr val="tx1"/>
              </a:solidFill>
            </a:endParaRP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361950" y="4778375"/>
            <a:ext cx="7526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u="sng" dirty="0">
                <a:hlinkClick r:id="rId4"/>
              </a:rPr>
              <a:t>http</a:t>
            </a:r>
            <a:r>
              <a:rPr lang="uk-UA" altLang="ru-RU" sz="1200" u="sng" dirty="0">
                <a:hlinkClick r:id="rId4"/>
              </a:rPr>
              <a:t>://</a:t>
            </a:r>
            <a:r>
              <a:rPr lang="en-US" altLang="ru-RU" sz="1200" u="sng" dirty="0">
                <a:hlinkClick r:id="rId4"/>
              </a:rPr>
              <a:t>photo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lviv</a:t>
            </a:r>
            <a:r>
              <a:rPr lang="uk-UA" altLang="ru-RU" sz="1200" u="sng" dirty="0">
                <a:hlinkClick r:id="rId4"/>
              </a:rPr>
              <a:t>.</a:t>
            </a:r>
            <a:r>
              <a:rPr lang="en-US" altLang="ru-RU" sz="1200" u="sng" dirty="0">
                <a:hlinkClick r:id="rId4"/>
              </a:rPr>
              <a:t>in</a:t>
            </a:r>
            <a:r>
              <a:rPr lang="uk-UA" altLang="ru-RU" sz="1200" u="sng" dirty="0">
                <a:hlinkClick r:id="rId4"/>
              </a:rPr>
              <a:t>.</a:t>
            </a:r>
            <a:r>
              <a:rPr lang="en-US" altLang="ru-RU" sz="1200" u="sng" dirty="0" err="1">
                <a:hlinkClick r:id="rId4"/>
              </a:rPr>
              <a:t>ua</a:t>
            </a:r>
            <a:r>
              <a:rPr lang="uk-UA" altLang="ru-RU" sz="1200" u="sng" dirty="0">
                <a:hlinkClick r:id="rId4"/>
              </a:rPr>
              <a:t>/</a:t>
            </a:r>
            <a:r>
              <a:rPr lang="en-US" altLang="ru-RU" sz="1200" u="sng" dirty="0" err="1">
                <a:hlinkClick r:id="rId4"/>
              </a:rPr>
              <a:t>zalyshytsya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kamin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na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yakomu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ya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narodyvsya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zbignjev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herbert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i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joho</a:t>
            </a:r>
            <a:r>
              <a:rPr lang="uk-UA" altLang="ru-RU" sz="1200" u="sng" dirty="0">
                <a:hlinkClick r:id="rId4"/>
              </a:rPr>
              <a:t>-</a:t>
            </a:r>
            <a:r>
              <a:rPr lang="en-US" altLang="ru-RU" sz="1200" u="sng" dirty="0" err="1">
                <a:hlinkClick r:id="rId4"/>
              </a:rPr>
              <a:t>lviv</a:t>
            </a:r>
            <a:r>
              <a:rPr lang="uk-UA" altLang="ru-RU" sz="1200" u="sng" dirty="0">
                <a:hlinkClick r:id="rId4"/>
              </a:rPr>
              <a:t>/</a:t>
            </a:r>
            <a:endParaRPr lang="ru-RU" altLang="ru-RU" sz="1200" dirty="0"/>
          </a:p>
        </p:txBody>
      </p:sp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29" y="4664422"/>
            <a:ext cx="402371" cy="39017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30707" y="183054"/>
            <a:ext cx="9141971" cy="517370"/>
          </a:xfrm>
        </p:spPr>
        <p:txBody>
          <a:bodyPr/>
          <a:lstStyle/>
          <a:p>
            <a:r>
              <a:rPr lang="pl-PL" sz="2800" dirty="0"/>
              <a:t> </a:t>
            </a:r>
            <a:r>
              <a:rPr lang="pl-PL" sz="2800" dirty="0" smtClean="0">
                <a:latin typeface="Lobster" charset="-18"/>
              </a:rPr>
              <a:t>Nr 4 - </a:t>
            </a:r>
            <a:r>
              <a:rPr lang="pl-PL" sz="2400" dirty="0" smtClean="0">
                <a:latin typeface="Lobster" charset="-18"/>
              </a:rPr>
              <a:t>Sze</a:t>
            </a:r>
            <a:r>
              <a:rPr lang="pl-PL" sz="2400" b="1" dirty="0" smtClean="0">
                <a:latin typeface="Lobster" charset="-18"/>
              </a:rPr>
              <a:t>ś</a:t>
            </a:r>
            <a:r>
              <a:rPr lang="pl-PL" sz="2400" dirty="0" smtClean="0">
                <a:latin typeface="Lobster" charset="-18"/>
              </a:rPr>
              <a:t>cioklasowa</a:t>
            </a:r>
            <a:r>
              <a:rPr lang="pl-PL" sz="2800" dirty="0" smtClean="0">
                <a:latin typeface="Lobster" charset="-18"/>
              </a:rPr>
              <a:t> Szko</a:t>
            </a:r>
            <a:r>
              <a:rPr lang="pl-PL" sz="2800" b="1" dirty="0" smtClean="0">
                <a:latin typeface="Lobster" charset="-18"/>
              </a:rPr>
              <a:t>ł</a:t>
            </a:r>
            <a:r>
              <a:rPr lang="pl-PL" sz="2800" dirty="0" smtClean="0">
                <a:latin typeface="Lobster" charset="-18"/>
              </a:rPr>
              <a:t>a </a:t>
            </a:r>
            <a:r>
              <a:rPr lang="pl-PL" sz="2800" dirty="0">
                <a:latin typeface="Lobster" charset="-18"/>
              </a:rPr>
              <a:t>P</a:t>
            </a:r>
            <a:r>
              <a:rPr lang="pl-PL" sz="2800" dirty="0" smtClean="0">
                <a:latin typeface="Lobster" charset="-18"/>
              </a:rPr>
              <a:t>owszechna </a:t>
            </a:r>
            <a:r>
              <a:rPr lang="pl-PL" sz="2800" b="1" dirty="0" err="1" smtClean="0">
                <a:latin typeface="Lobster" charset="-18"/>
              </a:rPr>
              <a:t>ś</a:t>
            </a:r>
            <a:r>
              <a:rPr lang="pl-PL" sz="2800" dirty="0" err="1" smtClean="0">
                <a:latin typeface="Lobster" charset="-18"/>
              </a:rPr>
              <a:t>w.Antoniego</a:t>
            </a:r>
            <a:endParaRPr lang="pl-PL" sz="2800" dirty="0">
              <a:latin typeface="Lobster" charset="-1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2654" y="587297"/>
            <a:ext cx="3480023" cy="3789485"/>
          </a:xfrm>
        </p:spPr>
        <p:txBody>
          <a:bodyPr/>
          <a:lstStyle/>
          <a:p>
            <a:pPr algn="l"/>
            <a:r>
              <a:rPr lang="pl-PL" dirty="0"/>
              <a:t/>
            </a:r>
            <a:br>
              <a:rPr lang="pl-PL" dirty="0"/>
            </a:b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„w </a:t>
            </a:r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klasie pierwszej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szkoły podstawowej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świętego Antoniego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siedemdziesiąt lat temu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Lwowie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konkurs kaligrafii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 Cogito pobija rekord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najpiękniej napisał</a:t>
            </a:r>
          </a:p>
          <a:p>
            <a:pPr algn="l"/>
            <a:r>
              <a:rPr 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literę </a:t>
            </a: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b”</a:t>
            </a:r>
            <a:endParaRPr lang="pl-PL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2050" name="Picture 2" descr="C:\Users\user\Downloads\62529129_395532054387126_39506893790469160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27" y="947564"/>
            <a:ext cx="3426450" cy="205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06" y="2676944"/>
            <a:ext cx="3578086" cy="201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-29185" y="587297"/>
            <a:ext cx="5992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ru-RU" sz="1800" dirty="0">
                <a:latin typeface="Century Gothic" panose="020B0502020202020204" pitchFamily="34" charset="0"/>
                <a:cs typeface="Andalus" pitchFamily="18" charset="-78"/>
              </a:rPr>
              <a:t>W życiu każdego człowieka nauka pełni wielką rolę.</a:t>
            </a:r>
            <a:endParaRPr lang="uk-UA" altLang="ru-RU" sz="1800" dirty="0">
              <a:latin typeface="Century Gothic" panose="020B0502020202020204" pitchFamily="34" charset="0"/>
              <a:cs typeface="Andalus" pitchFamily="18" charset="-78"/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606" y="4753322"/>
            <a:ext cx="402371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рондо 2019 сш 10 Пона Збігнєв Герберт</Template>
  <TotalTime>2416</TotalTime>
  <Words>1238</Words>
  <Application>Microsoft Office PowerPoint</Application>
  <PresentationFormat>Экран (16:9)</PresentationFormat>
  <Paragraphs>255</Paragraphs>
  <Slides>24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41" baseType="lpstr">
      <vt:lpstr>Arial Narrow</vt:lpstr>
      <vt:lpstr>Arial</vt:lpstr>
      <vt:lpstr>Maiandra GD</vt:lpstr>
      <vt:lpstr>Calibri</vt:lpstr>
      <vt:lpstr>Pacifico</vt:lpstr>
      <vt:lpstr>Caveat</vt:lpstr>
      <vt:lpstr>Oswald</vt:lpstr>
      <vt:lpstr>Century Gothic</vt:lpstr>
      <vt:lpstr>Andalus</vt:lpstr>
      <vt:lpstr>Lucida Calligraphy</vt:lpstr>
      <vt:lpstr>Times New Roman</vt:lpstr>
      <vt:lpstr>Arial Unicode MS</vt:lpstr>
      <vt:lpstr>Comfortaa</vt:lpstr>
      <vt:lpstr>Leelawadee</vt:lpstr>
      <vt:lpstr>Lobster</vt:lpstr>
      <vt:lpstr>Aharoni</vt:lpstr>
      <vt:lpstr>Simple Light</vt:lpstr>
      <vt:lpstr>Презентация PowerPoint</vt:lpstr>
      <vt:lpstr>Презентация PowerPoint</vt:lpstr>
      <vt:lpstr>Презентация PowerPoint</vt:lpstr>
      <vt:lpstr>Ze wspomnień siostry Zbigniewa Herberta, Heleny</vt:lpstr>
      <vt:lpstr>Zapraszamy na spacer miejscami Zbigniewa Herberta - już współczesnym Lwowem</vt:lpstr>
      <vt:lpstr>Nr 1 – ul. Piekarska, 10  Przy ulicy Piekarskiej nr 10 mieszkał Herbert od 1936 do1937.</vt:lpstr>
      <vt:lpstr> Nr 2 - ul. Łyczakowska, 49а</vt:lpstr>
      <vt:lpstr>Pamiątka po Herbercie znajduje się także na kamienicy w której mieszkała rodzina Herbertów. </vt:lpstr>
      <vt:lpstr> Nr 4 - Sześcioklasowa Szkoła Powszechna św.Antoniego</vt:lpstr>
      <vt:lpstr> Nr 5 - Cmentarz Łyczakowski</vt:lpstr>
      <vt:lpstr> Nr 6 – ul.Tarnawskiego, 18  </vt:lpstr>
      <vt:lpstr> Nr 7 - ul. Archipenki, 16</vt:lpstr>
      <vt:lpstr> Nr 8 - ul. Święcickiego, 17 </vt:lpstr>
      <vt:lpstr>Nr 9 - Ostatnie adresy zamieszkania rodziny Herbertów:    Obozowa (Wołoszczaka) 5</vt:lpstr>
      <vt:lpstr>Nr 10 - Iw.Franki ,82 (pl.Prusa,3)</vt:lpstr>
      <vt:lpstr> Nr 11 – ul. Hruszewskiego, 4 (Mikołaja)</vt:lpstr>
      <vt:lpstr>Презентация PowerPoint</vt:lpstr>
      <vt:lpstr>Ul.Kniazia Romana, 20 Dawny antykwariat Samuela Bodeka</vt:lpstr>
      <vt:lpstr> Nr 13 - ul.Halicka, 21</vt:lpstr>
      <vt:lpstr> Nr 14 - ul. Teatralna, 8(Rutowskiego)</vt:lpstr>
      <vt:lpstr> Nr 15 і Nr 16 – w okolicach Rynku</vt:lpstr>
      <vt:lpstr>Spacer po Lwowie – śladami Herberta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</cp:lastModifiedBy>
  <cp:revision>147</cp:revision>
  <cp:lastPrinted>2019-06-12T10:54:00Z</cp:lastPrinted>
  <dcterms:created xsi:type="dcterms:W3CDTF">2019-05-28T09:47:03Z</dcterms:created>
  <dcterms:modified xsi:type="dcterms:W3CDTF">2021-09-26T19:37:28Z</dcterms:modified>
</cp:coreProperties>
</file>