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83" r:id="rId2"/>
    <p:sldId id="391" r:id="rId3"/>
    <p:sldId id="458" r:id="rId4"/>
    <p:sldId id="457" r:id="rId5"/>
    <p:sldId id="436" r:id="rId6"/>
    <p:sldId id="459" r:id="rId7"/>
    <p:sldId id="460" r:id="rId8"/>
    <p:sldId id="461" r:id="rId9"/>
    <p:sldId id="463" r:id="rId10"/>
    <p:sldId id="466" r:id="rId11"/>
    <p:sldId id="468" r:id="rId12"/>
    <p:sldId id="464" r:id="rId13"/>
    <p:sldId id="465" r:id="rId14"/>
    <p:sldId id="483" r:id="rId15"/>
    <p:sldId id="478" r:id="rId16"/>
    <p:sldId id="479" r:id="rId17"/>
    <p:sldId id="482" r:id="rId18"/>
    <p:sldId id="470" r:id="rId19"/>
    <p:sldId id="480" r:id="rId20"/>
    <p:sldId id="481" r:id="rId21"/>
    <p:sldId id="472" r:id="rId22"/>
    <p:sldId id="448" r:id="rId23"/>
    <p:sldId id="474" r:id="rId24"/>
    <p:sldId id="475" r:id="rId25"/>
    <p:sldId id="473" r:id="rId26"/>
    <p:sldId id="476" r:id="rId27"/>
    <p:sldId id="477" r:id="rId28"/>
    <p:sldId id="424" r:id="rId29"/>
  </p:sldIdLst>
  <p:sldSz cx="9144000" cy="6858000" type="screen4x3"/>
  <p:notesSz cx="6761163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kcja domyślna" id="{AF60345E-3DE7-4DCC-91AD-DEF5D2A17A70}">
          <p14:sldIdLst>
            <p14:sldId id="283"/>
            <p14:sldId id="391"/>
            <p14:sldId id="458"/>
            <p14:sldId id="457"/>
            <p14:sldId id="436"/>
            <p14:sldId id="459"/>
            <p14:sldId id="460"/>
            <p14:sldId id="461"/>
            <p14:sldId id="463"/>
            <p14:sldId id="466"/>
            <p14:sldId id="468"/>
            <p14:sldId id="464"/>
            <p14:sldId id="465"/>
            <p14:sldId id="483"/>
            <p14:sldId id="478"/>
            <p14:sldId id="479"/>
            <p14:sldId id="482"/>
            <p14:sldId id="470"/>
            <p14:sldId id="480"/>
            <p14:sldId id="481"/>
            <p14:sldId id="472"/>
            <p14:sldId id="448"/>
            <p14:sldId id="474"/>
            <p14:sldId id="475"/>
            <p14:sldId id="473"/>
            <p14:sldId id="476"/>
            <p14:sldId id="477"/>
          </p14:sldIdLst>
        </p14:section>
        <p14:section name="Sekcja bez tytułu" id="{011D127F-3D09-4283-B553-BFB7AB540659}">
          <p14:sldIdLst>
            <p14:sldId id="42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  <a:srgbClr val="FFCC00"/>
    <a:srgbClr val="FFC000"/>
    <a:srgbClr val="FFFF00"/>
    <a:srgbClr val="E8D0D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>
        <p:scale>
          <a:sx n="80" d="100"/>
          <a:sy n="80" d="100"/>
        </p:scale>
        <p:origin x="-88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72F02A-A926-480E-8EB7-F351CEB7133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6F4C765-1721-4ACB-8491-F15E1EA7DDE0}">
      <dgm:prSet phldrT="[Tekst]" phldr="1"/>
      <dgm:spPr>
        <a:solidFill>
          <a:srgbClr val="FFC000"/>
        </a:solidFill>
      </dgm:spPr>
      <dgm:t>
        <a:bodyPr/>
        <a:lstStyle/>
        <a:p>
          <a:endParaRPr lang="pl-PL" dirty="0"/>
        </a:p>
      </dgm:t>
    </dgm:pt>
    <dgm:pt modelId="{F6AA19C5-2A8F-4400-8E08-710BBC83E016}" type="parTrans" cxnId="{B9379ABE-3779-4EB0-A1CB-8026258BBE02}">
      <dgm:prSet/>
      <dgm:spPr/>
      <dgm:t>
        <a:bodyPr/>
        <a:lstStyle/>
        <a:p>
          <a:endParaRPr lang="pl-PL"/>
        </a:p>
      </dgm:t>
    </dgm:pt>
    <dgm:pt modelId="{EF1C7805-BE84-4B8B-851D-DC850D1E4284}" type="sibTrans" cxnId="{B9379ABE-3779-4EB0-A1CB-8026258BBE02}">
      <dgm:prSet/>
      <dgm:spPr/>
      <dgm:t>
        <a:bodyPr/>
        <a:lstStyle/>
        <a:p>
          <a:endParaRPr lang="pl-PL"/>
        </a:p>
      </dgm:t>
    </dgm:pt>
    <dgm:pt modelId="{58A503AC-9192-4810-956F-E7AB0060C321}">
      <dgm:prSet phldrT="[Tekst]" custT="1"/>
      <dgm:spPr>
        <a:solidFill>
          <a:srgbClr val="FFFF00"/>
        </a:solidFill>
      </dgm:spPr>
      <dgm:t>
        <a:bodyPr/>
        <a:lstStyle/>
        <a:p>
          <a:r>
            <a:rPr lang="pl-PL" sz="2400" b="1" dirty="0" smtClean="0"/>
            <a:t>PODRĘCZNIK</a:t>
          </a:r>
        </a:p>
        <a:p>
          <a:endParaRPr lang="pl-PL" sz="1600" dirty="0" smtClean="0"/>
        </a:p>
        <a:p>
          <a:endParaRPr lang="pl-PL" sz="2000" dirty="0" smtClean="0"/>
        </a:p>
        <a:p>
          <a:r>
            <a:rPr lang="pl-PL" sz="2000" b="1" dirty="0" smtClean="0"/>
            <a:t>PLAN DYDAKTYCZNY (WYNIKOWY</a:t>
          </a:r>
          <a:r>
            <a:rPr lang="pl-PL" sz="2000" dirty="0" smtClean="0"/>
            <a:t>)</a:t>
          </a:r>
        </a:p>
        <a:p>
          <a:endParaRPr lang="pl-PL" sz="2400" b="1" dirty="0" smtClean="0"/>
        </a:p>
        <a:p>
          <a:r>
            <a:rPr lang="pl-PL" sz="2400" b="1" dirty="0" smtClean="0"/>
            <a:t>PROGRAM NAUCZANIA</a:t>
          </a:r>
        </a:p>
        <a:p>
          <a:endParaRPr lang="pl-PL" sz="1600" dirty="0" smtClean="0"/>
        </a:p>
        <a:p>
          <a:endParaRPr lang="pl-PL" sz="1600" dirty="0" smtClean="0"/>
        </a:p>
        <a:p>
          <a:endParaRPr lang="pl-PL" sz="1600" dirty="0"/>
        </a:p>
      </dgm:t>
    </dgm:pt>
    <dgm:pt modelId="{D4E6A451-26DA-47DC-94C7-24E46CDFB3FB}" type="parTrans" cxnId="{79F6A6F8-6DE0-4394-A5A8-D6D00564720A}">
      <dgm:prSet/>
      <dgm:spPr/>
      <dgm:t>
        <a:bodyPr/>
        <a:lstStyle/>
        <a:p>
          <a:endParaRPr lang="pl-PL"/>
        </a:p>
      </dgm:t>
    </dgm:pt>
    <dgm:pt modelId="{90CB0D68-15F9-4470-B477-DCDF8D779CDB}" type="sibTrans" cxnId="{79F6A6F8-6DE0-4394-A5A8-D6D00564720A}">
      <dgm:prSet/>
      <dgm:spPr/>
      <dgm:t>
        <a:bodyPr/>
        <a:lstStyle/>
        <a:p>
          <a:endParaRPr lang="pl-PL"/>
        </a:p>
      </dgm:t>
    </dgm:pt>
    <dgm:pt modelId="{FC529D62-7D80-41C5-88B5-1F80486056DA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800" b="1" dirty="0" smtClean="0"/>
            <a:t>PODSTAWA PROGRAMOWA</a:t>
          </a:r>
          <a:endParaRPr lang="pl-PL" sz="2800" b="1" dirty="0"/>
        </a:p>
      </dgm:t>
    </dgm:pt>
    <dgm:pt modelId="{83703602-903E-4B63-93BC-932D3F3ACA96}" type="parTrans" cxnId="{D48CAD40-4512-4910-B24E-1048AEFB48B3}">
      <dgm:prSet/>
      <dgm:spPr/>
      <dgm:t>
        <a:bodyPr/>
        <a:lstStyle/>
        <a:p>
          <a:endParaRPr lang="pl-PL"/>
        </a:p>
      </dgm:t>
    </dgm:pt>
    <dgm:pt modelId="{B9A8F919-4CA3-4818-872E-80A6903BBFBF}" type="sibTrans" cxnId="{D48CAD40-4512-4910-B24E-1048AEFB48B3}">
      <dgm:prSet/>
      <dgm:spPr/>
      <dgm:t>
        <a:bodyPr/>
        <a:lstStyle/>
        <a:p>
          <a:endParaRPr lang="pl-PL"/>
        </a:p>
      </dgm:t>
    </dgm:pt>
    <dgm:pt modelId="{E1B27EE5-BB8C-4651-A7D5-BBDFC6846394}" type="pres">
      <dgm:prSet presAssocID="{0172F02A-A926-480E-8EB7-F351CEB7133A}" presName="Name0" presStyleCnt="0">
        <dgm:presLayoutVars>
          <dgm:dir/>
          <dgm:animLvl val="lvl"/>
          <dgm:resizeHandles val="exact"/>
        </dgm:presLayoutVars>
      </dgm:prSet>
      <dgm:spPr/>
    </dgm:pt>
    <dgm:pt modelId="{DB6A2319-5C1C-42FE-A909-F559FDE0C1AB}" type="pres">
      <dgm:prSet presAssocID="{D6F4C765-1721-4ACB-8491-F15E1EA7DDE0}" presName="Name8" presStyleCnt="0"/>
      <dgm:spPr/>
    </dgm:pt>
    <dgm:pt modelId="{42229E23-AA12-4D3A-8F67-7E5F934681C6}" type="pres">
      <dgm:prSet presAssocID="{D6F4C765-1721-4ACB-8491-F15E1EA7DDE0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0A0499-21BE-4B42-847A-28A616DC2BC4}" type="pres">
      <dgm:prSet presAssocID="{D6F4C765-1721-4ACB-8491-F15E1EA7DDE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4924D0-0905-4C82-90A7-C4214AC7D2F2}" type="pres">
      <dgm:prSet presAssocID="{58A503AC-9192-4810-956F-E7AB0060C321}" presName="Name8" presStyleCnt="0"/>
      <dgm:spPr/>
    </dgm:pt>
    <dgm:pt modelId="{95CC3FCF-27DE-433F-8D99-382963B88F39}" type="pres">
      <dgm:prSet presAssocID="{58A503AC-9192-4810-956F-E7AB0060C321}" presName="level" presStyleLbl="node1" presStyleIdx="1" presStyleCnt="3" custScaleY="108836" custLinFactNeighborX="-1137" custLinFactNeighborY="-50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9E7504-AB5A-4AB8-8129-CE0A3883412D}" type="pres">
      <dgm:prSet presAssocID="{58A503AC-9192-4810-956F-E7AB0060C32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6FE38F-4775-4CCD-A394-479935019A1B}" type="pres">
      <dgm:prSet presAssocID="{FC529D62-7D80-41C5-88B5-1F80486056DA}" presName="Name8" presStyleCnt="0"/>
      <dgm:spPr/>
    </dgm:pt>
    <dgm:pt modelId="{E495AA08-FD58-4AA3-AA29-63473706875F}" type="pres">
      <dgm:prSet presAssocID="{FC529D62-7D80-41C5-88B5-1F80486056DA}" presName="level" presStyleLbl="node1" presStyleIdx="2" presStyleCnt="3" custScaleY="86262" custLinFactNeighborX="126" custLinFactNeighborY="35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F6D11C-BADD-497D-A0A7-F57441C607CB}" type="pres">
      <dgm:prSet presAssocID="{FC529D62-7D80-41C5-88B5-1F80486056D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48CAD40-4512-4910-B24E-1048AEFB48B3}" srcId="{0172F02A-A926-480E-8EB7-F351CEB7133A}" destId="{FC529D62-7D80-41C5-88B5-1F80486056DA}" srcOrd="2" destOrd="0" parTransId="{83703602-903E-4B63-93BC-932D3F3ACA96}" sibTransId="{B9A8F919-4CA3-4818-872E-80A6903BBFBF}"/>
    <dgm:cxn modelId="{5E3C904F-B12D-4B5B-BFCE-C0D4533507F8}" type="presOf" srcId="{58A503AC-9192-4810-956F-E7AB0060C321}" destId="{95CC3FCF-27DE-433F-8D99-382963B88F39}" srcOrd="0" destOrd="0" presId="urn:microsoft.com/office/officeart/2005/8/layout/pyramid1"/>
    <dgm:cxn modelId="{29A22AFE-189D-47D4-9872-A0CBA468349B}" type="presOf" srcId="{D6F4C765-1721-4ACB-8491-F15E1EA7DDE0}" destId="{A60A0499-21BE-4B42-847A-28A616DC2BC4}" srcOrd="1" destOrd="0" presId="urn:microsoft.com/office/officeart/2005/8/layout/pyramid1"/>
    <dgm:cxn modelId="{B9379ABE-3779-4EB0-A1CB-8026258BBE02}" srcId="{0172F02A-A926-480E-8EB7-F351CEB7133A}" destId="{D6F4C765-1721-4ACB-8491-F15E1EA7DDE0}" srcOrd="0" destOrd="0" parTransId="{F6AA19C5-2A8F-4400-8E08-710BBC83E016}" sibTransId="{EF1C7805-BE84-4B8B-851D-DC850D1E4284}"/>
    <dgm:cxn modelId="{A5620B56-746B-4434-9369-CAAAB83101DC}" type="presOf" srcId="{FC529D62-7D80-41C5-88B5-1F80486056DA}" destId="{E495AA08-FD58-4AA3-AA29-63473706875F}" srcOrd="0" destOrd="0" presId="urn:microsoft.com/office/officeart/2005/8/layout/pyramid1"/>
    <dgm:cxn modelId="{543F5DE6-3E49-40E0-8098-C548467C53F5}" type="presOf" srcId="{0172F02A-A926-480E-8EB7-F351CEB7133A}" destId="{E1B27EE5-BB8C-4651-A7D5-BBDFC6846394}" srcOrd="0" destOrd="0" presId="urn:microsoft.com/office/officeart/2005/8/layout/pyramid1"/>
    <dgm:cxn modelId="{00455AF6-2B33-4CAB-8683-31DA65A75854}" type="presOf" srcId="{D6F4C765-1721-4ACB-8491-F15E1EA7DDE0}" destId="{42229E23-AA12-4D3A-8F67-7E5F934681C6}" srcOrd="0" destOrd="0" presId="urn:microsoft.com/office/officeart/2005/8/layout/pyramid1"/>
    <dgm:cxn modelId="{E6E32687-B237-476E-9049-B6666E430FEF}" type="presOf" srcId="{FC529D62-7D80-41C5-88B5-1F80486056DA}" destId="{02F6D11C-BADD-497D-A0A7-F57441C607CB}" srcOrd="1" destOrd="0" presId="urn:microsoft.com/office/officeart/2005/8/layout/pyramid1"/>
    <dgm:cxn modelId="{79F6A6F8-6DE0-4394-A5A8-D6D00564720A}" srcId="{0172F02A-A926-480E-8EB7-F351CEB7133A}" destId="{58A503AC-9192-4810-956F-E7AB0060C321}" srcOrd="1" destOrd="0" parTransId="{D4E6A451-26DA-47DC-94C7-24E46CDFB3FB}" sibTransId="{90CB0D68-15F9-4470-B477-DCDF8D779CDB}"/>
    <dgm:cxn modelId="{76F0385D-E849-46F7-97A7-9D479093714B}" type="presOf" srcId="{58A503AC-9192-4810-956F-E7AB0060C321}" destId="{E39E7504-AB5A-4AB8-8129-CE0A3883412D}" srcOrd="1" destOrd="0" presId="urn:microsoft.com/office/officeart/2005/8/layout/pyramid1"/>
    <dgm:cxn modelId="{9C7BF101-E0C0-4C18-96F9-5DB99FEDB2BC}" type="presParOf" srcId="{E1B27EE5-BB8C-4651-A7D5-BBDFC6846394}" destId="{DB6A2319-5C1C-42FE-A909-F559FDE0C1AB}" srcOrd="0" destOrd="0" presId="urn:microsoft.com/office/officeart/2005/8/layout/pyramid1"/>
    <dgm:cxn modelId="{54C88AA0-DB5B-4174-B562-52FC9347A010}" type="presParOf" srcId="{DB6A2319-5C1C-42FE-A909-F559FDE0C1AB}" destId="{42229E23-AA12-4D3A-8F67-7E5F934681C6}" srcOrd="0" destOrd="0" presId="urn:microsoft.com/office/officeart/2005/8/layout/pyramid1"/>
    <dgm:cxn modelId="{A0C58EDE-5749-4427-899C-39153CAC85BA}" type="presParOf" srcId="{DB6A2319-5C1C-42FE-A909-F559FDE0C1AB}" destId="{A60A0499-21BE-4B42-847A-28A616DC2BC4}" srcOrd="1" destOrd="0" presId="urn:microsoft.com/office/officeart/2005/8/layout/pyramid1"/>
    <dgm:cxn modelId="{A0A17BB4-3AEA-4AE0-B67B-83CA3B8834D0}" type="presParOf" srcId="{E1B27EE5-BB8C-4651-A7D5-BBDFC6846394}" destId="{7B4924D0-0905-4C82-90A7-C4214AC7D2F2}" srcOrd="1" destOrd="0" presId="urn:microsoft.com/office/officeart/2005/8/layout/pyramid1"/>
    <dgm:cxn modelId="{6B9E4CCF-E2AB-4313-8EB9-E578F6ABBB1C}" type="presParOf" srcId="{7B4924D0-0905-4C82-90A7-C4214AC7D2F2}" destId="{95CC3FCF-27DE-433F-8D99-382963B88F39}" srcOrd="0" destOrd="0" presId="urn:microsoft.com/office/officeart/2005/8/layout/pyramid1"/>
    <dgm:cxn modelId="{B28D8B8D-5A06-46B3-B6EC-9CB8F49FD30E}" type="presParOf" srcId="{7B4924D0-0905-4C82-90A7-C4214AC7D2F2}" destId="{E39E7504-AB5A-4AB8-8129-CE0A3883412D}" srcOrd="1" destOrd="0" presId="urn:microsoft.com/office/officeart/2005/8/layout/pyramid1"/>
    <dgm:cxn modelId="{B3BCD4D6-D225-4F8F-A207-46D754827845}" type="presParOf" srcId="{E1B27EE5-BB8C-4651-A7D5-BBDFC6846394}" destId="{126FE38F-4775-4CCD-A394-479935019A1B}" srcOrd="2" destOrd="0" presId="urn:microsoft.com/office/officeart/2005/8/layout/pyramid1"/>
    <dgm:cxn modelId="{64667013-8929-4A5F-BDEB-5D16932D87DD}" type="presParOf" srcId="{126FE38F-4775-4CCD-A394-479935019A1B}" destId="{E495AA08-FD58-4AA3-AA29-63473706875F}" srcOrd="0" destOrd="0" presId="urn:microsoft.com/office/officeart/2005/8/layout/pyramid1"/>
    <dgm:cxn modelId="{15009CE8-66E7-4483-9337-5E27BF15354E}" type="presParOf" srcId="{126FE38F-4775-4CCD-A394-479935019A1B}" destId="{02F6D11C-BADD-497D-A0A7-F57441C607C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229E23-AA12-4D3A-8F67-7E5F934681C6}">
      <dsp:nvSpPr>
        <dsp:cNvPr id="0" name=""/>
        <dsp:cNvSpPr/>
      </dsp:nvSpPr>
      <dsp:spPr>
        <a:xfrm>
          <a:off x="2720415" y="0"/>
          <a:ext cx="2788768" cy="1572985"/>
        </a:xfrm>
        <a:prstGeom prst="trapezoid">
          <a:avLst>
            <a:gd name="adj" fmla="val 88646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6500" kern="1200" dirty="0"/>
        </a:p>
      </dsp:txBody>
      <dsp:txXfrm>
        <a:off x="2720415" y="0"/>
        <a:ext cx="2788768" cy="1572985"/>
      </dsp:txXfrm>
    </dsp:sp>
    <dsp:sp modelId="{95CC3FCF-27DE-433F-8D99-382963B88F39}">
      <dsp:nvSpPr>
        <dsp:cNvPr id="0" name=""/>
        <dsp:cNvSpPr/>
      </dsp:nvSpPr>
      <dsp:spPr>
        <a:xfrm>
          <a:off x="1136605" y="1564979"/>
          <a:ext cx="5823952" cy="1711974"/>
        </a:xfrm>
        <a:prstGeom prst="trapezoid">
          <a:avLst>
            <a:gd name="adj" fmla="val 88646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PODRĘCZNIK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0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PLAN DYDAKTYCZNY (WYNIKOWY</a:t>
          </a:r>
          <a:r>
            <a:rPr lang="pl-PL" sz="2000" kern="1200" dirty="0" smtClean="0"/>
            <a:t>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PROGRAM NAUCZANIA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/>
        </a:p>
      </dsp:txBody>
      <dsp:txXfrm>
        <a:off x="2155797" y="1564979"/>
        <a:ext cx="3785569" cy="1711974"/>
      </dsp:txXfrm>
    </dsp:sp>
    <dsp:sp modelId="{E495AA08-FD58-4AA3-AA29-63473706875F}">
      <dsp:nvSpPr>
        <dsp:cNvPr id="0" name=""/>
        <dsp:cNvSpPr/>
      </dsp:nvSpPr>
      <dsp:spPr>
        <a:xfrm>
          <a:off x="0" y="3284960"/>
          <a:ext cx="8229600" cy="1356889"/>
        </a:xfrm>
        <a:prstGeom prst="trapezoid">
          <a:avLst>
            <a:gd name="adj" fmla="val 88646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/>
            <a:t>PODSTAWA PROGRAMOWA</a:t>
          </a:r>
          <a:endParaRPr lang="pl-PL" sz="2800" b="1" kern="1200" dirty="0"/>
        </a:p>
      </dsp:txBody>
      <dsp:txXfrm>
        <a:off x="1440179" y="3284960"/>
        <a:ext cx="5349240" cy="1356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3BEF1C4A-776A-4E1B-840E-8DDB816D0669}" type="datetimeFigureOut">
              <a:rPr lang="pl-PL" smtClean="0"/>
              <a:pPr/>
              <a:t>2015-07-02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31E8BB18-73BC-489C-8C04-8CE960B8BBE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68337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AD685A32-A32E-4240-B05F-62C97C4C2044}" type="datetimeFigureOut">
              <a:rPr lang="pl-PL" smtClean="0"/>
              <a:pPr/>
              <a:t>2015-07-02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23C23440-66D4-478F-9897-0AE1A5BACE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48376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7172" name="Symbol zastępczy numeru slajdu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extLst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1E73F726-F54A-4033-86CE-26949D102E09}" type="slidenum">
              <a:rPr lang="pl-PL" sz="1200">
                <a:cs typeface="+mn-cs"/>
              </a:rPr>
              <a:pPr algn="r">
                <a:defRPr/>
              </a:pPr>
              <a:t>10</a:t>
            </a:fld>
            <a:endParaRPr lang="pl-PL" sz="120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7172" name="Symbol zastępczy numeru slajdu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extLst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F6E70595-359A-4A71-85FD-B73F09D36B6D}" type="slidenum">
              <a:rPr lang="pl-PL" sz="1200">
                <a:cs typeface="+mn-cs"/>
              </a:rPr>
              <a:pPr algn="r">
                <a:defRPr/>
              </a:pPr>
              <a:t>15</a:t>
            </a:fld>
            <a:endParaRPr lang="pl-PL" sz="120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7172" name="Symbol zastępczy numeru slajdu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extLst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5A513CC5-3A16-42F7-91C9-E744A1CA6EB4}" type="slidenum">
              <a:rPr lang="pl-PL" sz="1200">
                <a:cs typeface="+mn-cs"/>
              </a:rPr>
              <a:pPr algn="r">
                <a:defRPr/>
              </a:pPr>
              <a:t>18</a:t>
            </a:fld>
            <a:endParaRPr lang="pl-PL" sz="120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7172" name="Symbol zastępczy numeru slajdu 3"/>
          <p:cNvSpPr txBox="1">
            <a:spLocks noGrp="1"/>
          </p:cNvSpPr>
          <p:nvPr/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extLst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fld id="{EECF1685-5281-4222-8CC3-FC83336AE2C6}" type="slidenum">
              <a:rPr lang="pl-PL" sz="1200">
                <a:cs typeface="+mn-cs"/>
              </a:rPr>
              <a:pPr algn="r">
                <a:defRPr/>
              </a:pPr>
              <a:t>20</a:t>
            </a:fld>
            <a:endParaRPr lang="pl-PL" sz="120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pic>
        <p:nvPicPr>
          <p:cNvPr id="7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949280"/>
            <a:ext cx="576103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7600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412776"/>
            <a:ext cx="2057400" cy="471338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12776"/>
            <a:ext cx="6019800" cy="471338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6516-9995-4573-BECC-6445AA68BB15}" type="datetimeFigureOut">
              <a:rPr lang="pl-PL" smtClean="0"/>
              <a:pPr/>
              <a:t>2015-07-02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F6EB-97E4-45D4-92DF-A12869D97A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4308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>
            <a:lvl1pPr>
              <a:defRPr sz="4000">
                <a:latin typeface="Arial Black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6516-9995-4573-BECC-6445AA68BB15}" type="datetimeFigureOut">
              <a:rPr lang="pl-PL" smtClean="0"/>
              <a:pPr/>
              <a:t>2015-07-02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F6EB-97E4-45D4-92DF-A12869D97A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6094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6516-9995-4573-BECC-6445AA68BB15}" type="datetimeFigureOut">
              <a:rPr lang="pl-PL" smtClean="0"/>
              <a:pPr/>
              <a:t>2015-07-02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F6EB-97E4-45D4-92DF-A12869D97A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7422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72008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403244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708919"/>
            <a:ext cx="4040188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2060848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04177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6516-9995-4573-BECC-6445AA68BB15}" type="datetimeFigureOut">
              <a:rPr lang="pl-PL" smtClean="0"/>
              <a:pPr/>
              <a:t>2015-07-02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F6EB-97E4-45D4-92DF-A12869D97A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5907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6704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949280"/>
            <a:ext cx="576103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85983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2988000" cy="4320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1988840"/>
            <a:ext cx="5111750" cy="41373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3008313" cy="41373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6516-9995-4573-BECC-6445AA68BB15}" type="datetimeFigureOut">
              <a:rPr lang="pl-PL" smtClean="0"/>
              <a:pPr/>
              <a:t>2015-07-02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F6EB-97E4-45D4-92DF-A12869D97A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8225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63688" y="1268760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6516-9995-4573-BECC-6445AA68BB15}" type="datetimeFigureOut">
              <a:rPr lang="pl-PL" smtClean="0"/>
              <a:pPr/>
              <a:t>2015-07-02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F6EB-97E4-45D4-92DF-A12869D97A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9834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6516-9995-4573-BECC-6445AA68BB15}" type="datetimeFigureOut">
              <a:rPr lang="pl-PL" smtClean="0"/>
              <a:pPr/>
              <a:t>2015-07-02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F6EB-97E4-45D4-92DF-A12869D97A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8877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510104" y="1196752"/>
            <a:ext cx="8229600" cy="92697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2348880"/>
            <a:ext cx="8229600" cy="377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16516-9995-4573-BECC-6445AA68BB15}" type="datetimeFigureOut">
              <a:rPr lang="pl-PL" smtClean="0"/>
              <a:pPr/>
              <a:t>2015-07-02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F6EB-97E4-45D4-92DF-A12869D97AEA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4784"/>
            <a:ext cx="127952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1531044" y="144252"/>
            <a:ext cx="64807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Warszawskie Centrum Innowacji Edukacyjno-Społecznych i Szkoleń</a:t>
            </a:r>
          </a:p>
          <a:p>
            <a:pPr algn="ctr"/>
            <a:endParaRPr lang="pl-PL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Instytucja Edukacyjna m.st. Warszawa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03911" y="121505"/>
            <a:ext cx="585787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Łącznik prostoliniowy 8"/>
          <p:cNvCxnSpPr/>
          <p:nvPr/>
        </p:nvCxnSpPr>
        <p:spPr>
          <a:xfrm>
            <a:off x="1555918" y="116632"/>
            <a:ext cx="0" cy="99779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oliniowy 14"/>
          <p:cNvCxnSpPr/>
          <p:nvPr/>
        </p:nvCxnSpPr>
        <p:spPr>
          <a:xfrm>
            <a:off x="8028384" y="131832"/>
            <a:ext cx="0" cy="98259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ostokąt 11"/>
          <p:cNvSpPr/>
          <p:nvPr/>
        </p:nvSpPr>
        <p:spPr>
          <a:xfrm>
            <a:off x="8982236" y="4149080"/>
            <a:ext cx="161764" cy="2708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8982236" y="0"/>
            <a:ext cx="161764" cy="41490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4" name="Łącznik prostoliniowy 13"/>
          <p:cNvCxnSpPr/>
          <p:nvPr/>
        </p:nvCxnSpPr>
        <p:spPr>
          <a:xfrm>
            <a:off x="251519" y="1114422"/>
            <a:ext cx="86409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2103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0663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pl-PL" sz="3600" b="1" dirty="0" smtClean="0"/>
              <a:t>ASPEKTY METODYCZNE NAUCZANIA JĘZYKA POLSKIEGO JAKO OBCEGO</a:t>
            </a:r>
            <a:br>
              <a:rPr lang="pl-PL" sz="3600" b="1" dirty="0" smtClean="0"/>
            </a:br>
            <a:r>
              <a:rPr lang="pl-PL" sz="2800" b="1" i="1" dirty="0" smtClean="0"/>
              <a:t>TWORZENIE I WYBÓR MATERIAŁÓW METODYCZNYCH </a:t>
            </a:r>
            <a:br>
              <a:rPr lang="pl-PL" sz="2800" b="1" i="1" dirty="0" smtClean="0"/>
            </a:br>
            <a:r>
              <a:rPr lang="pl-PL" sz="2800" b="1" i="1" dirty="0" smtClean="0"/>
              <a:t>Część II</a:t>
            </a:r>
            <a:endParaRPr lang="pl-PL" sz="36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47664" y="4149080"/>
            <a:ext cx="6400800" cy="1354460"/>
          </a:xfrm>
        </p:spPr>
        <p:txBody>
          <a:bodyPr>
            <a:normAutofit/>
          </a:bodyPr>
          <a:lstStyle/>
          <a:p>
            <a:r>
              <a:rPr lang="pl-PL" sz="2400" dirty="0"/>
              <a:t>w</a:t>
            </a:r>
            <a:r>
              <a:rPr lang="pl-PL" sz="2400" dirty="0" smtClean="0"/>
              <a:t>arsztaty</a:t>
            </a:r>
          </a:p>
          <a:p>
            <a:endParaRPr lang="pl-PL" sz="2400" dirty="0" smtClean="0"/>
          </a:p>
          <a:p>
            <a:r>
              <a:rPr lang="pl-PL" sz="2000" dirty="0" smtClean="0"/>
              <a:t>Ewa Pawlic-Rafałowska</a:t>
            </a:r>
            <a:endParaRPr lang="pl-PL" sz="2000" dirty="0"/>
          </a:p>
        </p:txBody>
      </p:sp>
      <p:sp>
        <p:nvSpPr>
          <p:cNvPr id="4" name="Prostokąt 3"/>
          <p:cNvSpPr/>
          <p:nvPr/>
        </p:nvSpPr>
        <p:spPr>
          <a:xfrm>
            <a:off x="8982236" y="0"/>
            <a:ext cx="161764" cy="41490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8982236" y="4149080"/>
            <a:ext cx="161764" cy="27089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8494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pole tekstowe 2"/>
          <p:cNvSpPr txBox="1">
            <a:spLocks noChangeArrowheads="1"/>
          </p:cNvSpPr>
          <p:nvPr/>
        </p:nvSpPr>
        <p:spPr bwMode="auto">
          <a:xfrm>
            <a:off x="555625" y="6534150"/>
            <a:ext cx="73818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200">
                <a:solidFill>
                  <a:schemeClr val="bg1"/>
                </a:solidFill>
                <a:latin typeface="Arial" charset="0"/>
              </a:rPr>
              <a:t>www.iom.pl</a:t>
            </a:r>
          </a:p>
        </p:txBody>
      </p:sp>
      <p:pic>
        <p:nvPicPr>
          <p:cNvPr id="39940" name="Obraz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088" y="387350"/>
            <a:ext cx="13747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61975" y="1849438"/>
            <a:ext cx="8020050" cy="52292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6600"/>
              </a:buClr>
              <a:buFont typeface="Wingdings 2" pitchFamily="18" charset="2"/>
              <a:buNone/>
              <a:defRPr/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Metody aktywizujące, np.:</a:t>
            </a:r>
          </a:p>
          <a:p>
            <a:pPr>
              <a:buClr>
                <a:srgbClr val="FF6600"/>
              </a:buClr>
              <a:defRPr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drama,</a:t>
            </a:r>
          </a:p>
          <a:p>
            <a:pPr>
              <a:buClr>
                <a:srgbClr val="FF6600"/>
              </a:buClr>
              <a:defRPr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gry językowe (gra w karty – technika luki informacyjnej; historyjki – tworzenie zakończenia; układanie historyjek),</a:t>
            </a:r>
          </a:p>
          <a:p>
            <a:pPr>
              <a:buClr>
                <a:srgbClr val="FF6600"/>
              </a:buClr>
              <a:defRPr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gry leksykalne („Bingo”),</a:t>
            </a:r>
          </a:p>
          <a:p>
            <a:pPr>
              <a:buClr>
                <a:srgbClr val="FF6600"/>
              </a:buClr>
              <a:defRPr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metoda projektu,</a:t>
            </a:r>
          </a:p>
          <a:p>
            <a:pPr>
              <a:buClr>
                <a:srgbClr val="FF6600"/>
              </a:buClr>
              <a:defRPr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metody oglądowe: pokaz, prezentacja  multimedialna,  pomoce wizualne,</a:t>
            </a:r>
          </a:p>
          <a:p>
            <a:pPr>
              <a:buClr>
                <a:srgbClr val="FF6600"/>
              </a:buClr>
              <a:defRPr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praca z komputerem.</a:t>
            </a:r>
          </a:p>
          <a:p>
            <a:pPr>
              <a:buFont typeface="Wingdings 2" pitchFamily="18" charset="2"/>
              <a:buNone/>
              <a:defRPr/>
            </a:pPr>
            <a:endParaRPr lang="pl-PL" b="1" dirty="0" smtClean="0"/>
          </a:p>
        </p:txBody>
      </p:sp>
      <p:sp>
        <p:nvSpPr>
          <p:cNvPr id="8" name="Tytuł 4"/>
          <p:cNvSpPr txBox="1">
            <a:spLocks/>
          </p:cNvSpPr>
          <p:nvPr/>
        </p:nvSpPr>
        <p:spPr>
          <a:xfrm flipV="1">
            <a:off x="-3708400" y="6597650"/>
            <a:ext cx="7859713" cy="7651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84632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endParaRPr lang="pl-P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9" name="Obraz 8" descr="HML-Multicultural-b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4912" y="5226100"/>
            <a:ext cx="2416944" cy="149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ytuł 1"/>
          <p:cNvSpPr txBox="1">
            <a:spLocks/>
          </p:cNvSpPr>
          <p:nvPr/>
        </p:nvSpPr>
        <p:spPr>
          <a:xfrm>
            <a:off x="-12700" y="116633"/>
            <a:ext cx="9144000" cy="1152128"/>
          </a:xfrm>
          <a:prstGeom prst="rect">
            <a:avLst/>
          </a:prstGeom>
          <a:solidFill>
            <a:srgbClr val="FFCC00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84632" eaLnBrk="1" hangingPunct="1">
              <a:defRPr/>
            </a:pPr>
            <a:r>
              <a:rPr lang="pl-PL" sz="32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Metody pracy na lekcjach </a:t>
            </a:r>
            <a:br>
              <a:rPr lang="pl-PL" sz="32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pl-PL" sz="32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języka polskiego jako drugiego</a:t>
            </a:r>
            <a:endParaRPr lang="pl-PL" sz="32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39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4936" cy="1008112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Zadanie</a:t>
            </a:r>
            <a:endParaRPr lang="pl-PL" sz="32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Proszę zaproponować schemat przebiegu lekcji języka polskiego jako obcego, uwzględniając:</a:t>
            </a:r>
          </a:p>
          <a:p>
            <a:pPr>
              <a:buFont typeface="Arial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lekcji,</a:t>
            </a:r>
          </a:p>
          <a:p>
            <a:pPr>
              <a:buFont typeface="Arial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ateriał dydaktyczny (tekst) i słownictwo,</a:t>
            </a:r>
            <a:b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(7-9 wprowadzanych wyrazów)</a:t>
            </a:r>
          </a:p>
          <a:p>
            <a:pPr>
              <a:buFont typeface="Arial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etodę/metody aktywizujące,</a:t>
            </a:r>
          </a:p>
          <a:p>
            <a:pPr>
              <a:buFont typeface="Arial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ormy pracy.</a:t>
            </a:r>
          </a:p>
          <a:p>
            <a:pPr marL="0" indent="0">
              <a:buNone/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Uwaga! Koncentrujemy się na metodzie i formie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78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36104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Nauczanie dzieci grupa wiekowa 4/5-10/11lat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000" b="1" dirty="0" smtClean="0"/>
              <a:t>Cechy charakterystyczne grupy – myślenie konkretne, pamięć mechaniczna, szybkie zapominanie, mała koncentracja, stała potrzeba zabawy i fizycznej aktywności.</a:t>
            </a:r>
          </a:p>
          <a:p>
            <a:pPr marL="0" indent="0">
              <a:buNone/>
            </a:pPr>
            <a:r>
              <a:rPr lang="pl-PL" sz="2000" b="1" u="sng" dirty="0" smtClean="0"/>
              <a:t>Dla nauczyciela oznacza to, że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900" dirty="0"/>
              <a:t>n</a:t>
            </a:r>
            <a:r>
              <a:rPr lang="pl-PL" sz="1900" dirty="0" smtClean="0"/>
              <a:t>auka języka musi wiązać się z konkretnymi przedmiotami, sytuacjami,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900" dirty="0"/>
              <a:t>n</a:t>
            </a:r>
            <a:r>
              <a:rPr lang="pl-PL" sz="1900" dirty="0" smtClean="0"/>
              <a:t>auczanie powinno dotyczyć tego, co znajduje się w zasięgu wzroku dziecka,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900" dirty="0"/>
              <a:t>w</a:t>
            </a:r>
            <a:r>
              <a:rPr lang="pl-PL" sz="1900" dirty="0" smtClean="0"/>
              <a:t> centrum nauki znajdują się nazwy przedmiotów i osób, proste polecenia i zwroty (nauka słownictwa), </a:t>
            </a:r>
            <a:r>
              <a:rPr lang="pl-PL" sz="1900" b="1" dirty="0" smtClean="0"/>
              <a:t>nie wprowadzamy formalnej nauki gramatyki (definicji, objaśnień gramatycznych)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900" dirty="0"/>
              <a:t>n</a:t>
            </a:r>
            <a:r>
              <a:rPr lang="pl-PL" sz="1900" dirty="0" smtClean="0"/>
              <a:t>auczanie musi odbywać się poprzez wielokrotne powtórzenia,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900" dirty="0"/>
              <a:t>l</a:t>
            </a:r>
            <a:r>
              <a:rPr lang="pl-PL" sz="1900" dirty="0" smtClean="0"/>
              <a:t>iczne powtórzenia muszą być atrakcyjne – piosenki, wierszyki, rymowanki (powtórzenia w różnych formach, np. </a:t>
            </a:r>
            <a:r>
              <a:rPr lang="pl-PL" sz="1900" i="1" dirty="0" smtClean="0"/>
              <a:t>wymień brązowe zwierzęta, wymień zwierzęta, które żyją w Afryce, wymień zwierzęta, które zaczynają się na literę k)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900" dirty="0"/>
              <a:t>p</a:t>
            </a:r>
            <a:r>
              <a:rPr lang="pl-PL" sz="1900" dirty="0" smtClean="0"/>
              <a:t>oszczególne zadania i ćwiczenia muszą być krótkie,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900" dirty="0"/>
              <a:t>n</a:t>
            </a:r>
            <a:r>
              <a:rPr lang="pl-PL" sz="1900" dirty="0" smtClean="0"/>
              <a:t>iezbędne są częste zmiany aktywności,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900" dirty="0"/>
              <a:t>n</a:t>
            </a:r>
            <a:r>
              <a:rPr lang="pl-PL" sz="1900" dirty="0" smtClean="0"/>
              <a:t>iezbędna jest różnorodność bodźców podtrzymujących uwagę (obraz, dźwięk, ruch – śpiew, gry ruchowe, oglądanie i kolorowanie obrazków, wideo),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900" dirty="0" smtClean="0"/>
              <a:t>potrzebne jest stałe powracanie do już omówionego materiału.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xmlns="" val="1096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008112"/>
          </a:xfrm>
        </p:spPr>
        <p:txBody>
          <a:bodyPr>
            <a:normAutofit fontScale="90000"/>
          </a:bodyPr>
          <a:lstStyle/>
          <a:p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Nauczanie dzieci grupa wiekowa </a:t>
            </a: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4/5-10/11lat </a:t>
            </a:r>
            <a:b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wg prof. Hanny Komorowskiej</a:t>
            </a: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1800" dirty="0"/>
              <a:t>w</a:t>
            </a:r>
            <a:r>
              <a:rPr lang="pl-PL" sz="1800" dirty="0" smtClean="0"/>
              <a:t> nauce musi dominować zabawa językowa.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/>
              <a:t>n</a:t>
            </a:r>
            <a:r>
              <a:rPr lang="pl-PL" sz="1800" dirty="0" smtClean="0"/>
              <a:t>auka musi być oparta na aktywności, ruchu, gimnastyce, elementach metody reagowania całym ciałem np.  „klaśnijcie, jeśli to prawda”, „podskoczcie, jeśli to nieprawda”,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/>
              <a:t>a</a:t>
            </a:r>
            <a:r>
              <a:rPr lang="pl-PL" sz="1800" dirty="0" smtClean="0"/>
              <a:t>ktywność językowa musi współwystępować z takimi działaniami jak: rysowanie, wycinanie, klejenie, zabawy ruchowe,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/>
              <a:t>n</a:t>
            </a:r>
            <a:r>
              <a:rPr lang="pl-PL" sz="1800" dirty="0" smtClean="0"/>
              <a:t>ie można dziecko zmuszać do mówienia, jeśli samo nie chce (słuchanie w tym wieku, to najlepsza nauka),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/>
              <a:t>w</a:t>
            </a:r>
            <a:r>
              <a:rPr lang="pl-PL" sz="1800" dirty="0" smtClean="0"/>
              <a:t>arto nakłaniać dzieci do powtórzeń grupowych, chóralnych (zachowanie poczucia bezpieczeństwa),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/>
              <a:t>o</a:t>
            </a:r>
            <a:r>
              <a:rPr lang="pl-PL" sz="1800" dirty="0" smtClean="0"/>
              <a:t>rganizować scenki </a:t>
            </a:r>
            <a:r>
              <a:rPr lang="pl-PL" sz="1800" dirty="0" err="1" smtClean="0"/>
              <a:t>dramowe</a:t>
            </a:r>
            <a:r>
              <a:rPr lang="pl-PL" sz="1800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/>
              <a:t>z</a:t>
            </a:r>
            <a:r>
              <a:rPr lang="pl-PL" sz="1800" dirty="0" smtClean="0"/>
              <a:t>achęcać do wypowiedzi, nie wykazując błędów (nauczyciel kilkakrotnie powtarza prawidłową formę),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/>
              <a:t>w</a:t>
            </a:r>
            <a:r>
              <a:rPr lang="pl-PL" sz="1800" dirty="0" smtClean="0"/>
              <a:t>ielokrotnie powtarzać proste, typowe zwroty (powitania, pożegnania, podziękowania itp.)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/>
          </a:p>
          <a:p>
            <a:pPr marL="0" indent="0"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305001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632200" cy="936104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Nauczanie dzieci starszych i młodzieży</a:t>
            </a:r>
            <a:b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12-16 lat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24744"/>
            <a:ext cx="8517632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1800" b="1" u="sng" dirty="0" smtClean="0"/>
              <a:t>Cechy charakterystyczne grupy</a:t>
            </a:r>
            <a:r>
              <a:rPr lang="pl-PL" sz="1800" b="1" dirty="0" smtClean="0"/>
              <a:t>: dominacja pamięci logicznej nad mechaniczną </a:t>
            </a:r>
            <a:br>
              <a:rPr lang="pl-PL" sz="1800" b="1" dirty="0" smtClean="0"/>
            </a:br>
            <a:r>
              <a:rPr lang="pl-PL" sz="1800" b="1" dirty="0" smtClean="0"/>
              <a:t>i myślenia abstrakcyjnego nad konkretnym, zwiększony okres koncentracji, wzmocniona trwałość pamięci, umiejętność korzystania</a:t>
            </a:r>
            <a:r>
              <a:rPr lang="pl-PL" sz="1800" b="1" dirty="0"/>
              <a:t> </a:t>
            </a:r>
            <a:r>
              <a:rPr lang="pl-PL" sz="1800" b="1" dirty="0" smtClean="0"/>
              <a:t>z tekstu, sprawność czytania i pisania.</a:t>
            </a:r>
          </a:p>
          <a:p>
            <a:pPr marL="0" indent="0">
              <a:buNone/>
            </a:pPr>
            <a:r>
              <a:rPr lang="pl-PL" sz="1800" b="1" u="sng" dirty="0" smtClean="0"/>
              <a:t>Dla nauczyciela oznacza to możliwość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/>
              <a:t>wprowadzania terminologii gramatycznej, wyjaśniania reguł,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/>
              <a:t>przedłużenia aktywności językowych,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/>
              <a:t>o</a:t>
            </a:r>
            <a:r>
              <a:rPr lang="pl-PL" sz="1800" dirty="0" smtClean="0"/>
              <a:t>graniczenia częstotliwości powtórzeń i przerzucenie pracy nad utrwalaniem do pracy indywidualnej,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/>
              <a:t>r</a:t>
            </a:r>
            <a:r>
              <a:rPr lang="pl-PL" sz="1800" dirty="0" smtClean="0"/>
              <a:t>obienia notatek, zapisywania przykładów</a:t>
            </a:r>
          </a:p>
          <a:p>
            <a:pPr marL="0" indent="0">
              <a:buNone/>
            </a:pPr>
            <a:r>
              <a:rPr lang="pl-PL" sz="1800" b="1" dirty="0"/>
              <a:t> </a:t>
            </a:r>
            <a:r>
              <a:rPr lang="pl-PL" sz="1800" b="1" dirty="0" smtClean="0"/>
              <a:t>oraz </a:t>
            </a:r>
            <a:r>
              <a:rPr lang="pl-PL" sz="1800" b="1" u="sng" dirty="0" smtClean="0"/>
              <a:t>konieczność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900" dirty="0"/>
              <a:t>u</a:t>
            </a:r>
            <a:r>
              <a:rPr lang="pl-PL" sz="1900" dirty="0" smtClean="0"/>
              <a:t>zyskania informacji, co uczniów interesuje, o czym chcą rozmawiać,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900" dirty="0"/>
              <a:t>p</a:t>
            </a:r>
            <a:r>
              <a:rPr lang="pl-PL" sz="1900" dirty="0" smtClean="0"/>
              <a:t>orządkowania nauki systemu językowego, tj. wymowy, pisowni, słownictwa, gramatyki, treściom wypowiedzi  (tematyka dostosowana do zainteresowań uczniów),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900" dirty="0"/>
              <a:t>z</a:t>
            </a:r>
            <a:r>
              <a:rPr lang="pl-PL" sz="1900" dirty="0" smtClean="0"/>
              <a:t>apewnienia relaksu i nauki przez zabawę, co sprzyja budowaniu odwagi językowej, podejmowaniu prób samodzielnych wypowiedzi 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900" dirty="0" smtClean="0"/>
              <a:t>Zapewnienia tematów pozwalających na swobodne wypowiadanie własnych, często kontrowersyjnych opinii.</a:t>
            </a:r>
          </a:p>
          <a:p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xmlns="" val="138971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ole tekstowe 2"/>
          <p:cNvSpPr txBox="1">
            <a:spLocks noChangeArrowheads="1"/>
          </p:cNvSpPr>
          <p:nvPr/>
        </p:nvSpPr>
        <p:spPr bwMode="auto">
          <a:xfrm>
            <a:off x="555625" y="6534150"/>
            <a:ext cx="73818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200">
                <a:solidFill>
                  <a:schemeClr val="bg1"/>
                </a:solidFill>
                <a:latin typeface="Arial" charset="0"/>
              </a:rPr>
              <a:t>www.iom.pl</a:t>
            </a:r>
          </a:p>
        </p:txBody>
      </p:sp>
      <p:sp>
        <p:nvSpPr>
          <p:cNvPr id="16387" name="pole tekstowe 6"/>
          <p:cNvSpPr txBox="1">
            <a:spLocks noChangeArrowheads="1"/>
          </p:cNvSpPr>
          <p:nvPr/>
        </p:nvSpPr>
        <p:spPr bwMode="auto">
          <a:xfrm>
            <a:off x="8294688" y="6527800"/>
            <a:ext cx="2936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6389" name="Tytuł 1"/>
          <p:cNvSpPr txBox="1">
            <a:spLocks/>
          </p:cNvSpPr>
          <p:nvPr/>
        </p:nvSpPr>
        <p:spPr bwMode="auto">
          <a:xfrm>
            <a:off x="395536" y="235853"/>
            <a:ext cx="8568060" cy="673770"/>
          </a:xfrm>
          <a:prstGeom prst="rect">
            <a:avLst/>
          </a:prstGeom>
          <a:solidFill>
            <a:srgbClr val="FFCC00"/>
          </a:solidFill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002060"/>
                </a:solidFill>
                <a:latin typeface="Arial" charset="0"/>
              </a:rPr>
              <a:t>Poziomy zaawansowania językowego </a:t>
            </a:r>
            <a:br>
              <a:rPr lang="pl-PL" altLang="pl-PL" sz="2000" b="1" dirty="0">
                <a:solidFill>
                  <a:srgbClr val="002060"/>
                </a:solidFill>
                <a:latin typeface="Arial" charset="0"/>
              </a:rPr>
            </a:br>
            <a:r>
              <a:rPr lang="pl-PL" altLang="pl-PL" sz="2000" b="1" dirty="0">
                <a:solidFill>
                  <a:srgbClr val="002060"/>
                </a:solidFill>
                <a:latin typeface="Arial" charset="0"/>
              </a:rPr>
              <a:t>(w oparciu o ESOKJ)</a:t>
            </a:r>
          </a:p>
        </p:txBody>
      </p:sp>
      <p:sp>
        <p:nvSpPr>
          <p:cNvPr id="16390" name="Symbol zastępczy zawartości 2"/>
          <p:cNvSpPr txBox="1">
            <a:spLocks/>
          </p:cNvSpPr>
          <p:nvPr/>
        </p:nvSpPr>
        <p:spPr bwMode="auto">
          <a:xfrm>
            <a:off x="125413" y="1828800"/>
            <a:ext cx="8766175" cy="427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50000"/>
              </a:lnSpc>
              <a:buFont typeface="Wingdings 2" pitchFamily="18" charset="2"/>
              <a:buNone/>
            </a:pPr>
            <a:r>
              <a:rPr lang="pl-PL" altLang="pl-PL" sz="2400">
                <a:latin typeface="Arial" charset="0"/>
              </a:rPr>
              <a:t>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90525" y="949325"/>
          <a:ext cx="8610600" cy="584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353522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 – poziom elementarny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3" marR="91453" marT="45727" marB="45727"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  <a:r>
                        <a:rPr lang="pl-PL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poziom wstępny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3" marR="91453" marT="45727" marB="45727"/>
                </a:tc>
              </a:tr>
              <a:tr h="1639056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Osoba</a:t>
                      </a:r>
                      <a:r>
                        <a:rPr lang="pl-PL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rozumie i potrafi stosować potoczne wyrażenia i bardzo proste wypowiedzi dotyczące konkretnych potrzeb życia codziennego. Potrafi prowadzić prostą rozmowę pod warunkiem, że rozmówca mówi wolno i zrozumiale  i jest gotowy do pomocy.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3" marR="91453" marT="45727" marB="45727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Osoba rozumie wypowiedzi i często używane wyrażenia w zakresie tematów związanych z życiem  codziennym.</a:t>
                      </a:r>
                      <a:r>
                        <a:rPr lang="pl-PL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Potrafi porozumiewać się w rutynowych sytuacjach komunikacyjnych wymagających jedynie  bezpośredniej wymiany zdań na tematy  znane i typowe.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3" marR="91453" marT="45727" marB="45727"/>
                </a:tc>
              </a:tr>
              <a:tr h="353522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B1 – poziom podstawowy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3" marR="91453" marT="45727" marB="4572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B2 – poziom średni ogólny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3" marR="91453" marT="45727" marB="45727">
                    <a:solidFill>
                      <a:srgbClr val="0070C0"/>
                    </a:solidFill>
                  </a:tcPr>
                </a:tc>
              </a:tr>
              <a:tr h="1895891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Osoba rozumie znaczenie głównych wątków przekazu zawartego w  jasnych</a:t>
                      </a:r>
                      <a:r>
                        <a:rPr lang="pl-PL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wypowiedziach, które dotyczą  znanych jej spraw  i zdarzeń typowych dla domu, szkoły, czasu wolnego  itp. Potrafi</a:t>
                      </a:r>
                      <a:r>
                        <a:rPr lang="pl-PL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radzić sobie w większości  sytuacji komunikacyjnych. Potrafi tworzyć spójne</a:t>
                      </a:r>
                      <a:r>
                        <a:rPr lang="pl-PL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wypowiedzi ustne lub pisemne na tematy, które są jej znane bądź ją interesują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3" marR="91453" marT="45727" marB="45727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Osoba rozumie znaczenie głównych wątków przekazu zawartego w trudniejszych tekstach. Potrafi bez problemu porozumiewać się z rodzimymi użytkownikami języka. Potrafi formułować szczegółowe</a:t>
                      </a:r>
                      <a:r>
                        <a:rPr lang="pl-PL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wypowiedzi ustne lub pisemne dot. większości tematów, także wyjaśniać swoje stanowisko w sprawach dyskusyjnych.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3" marR="91453" marT="45727" marB="45727"/>
                </a:tc>
              </a:tr>
              <a:tr h="378922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 – poziom efektywnej biegłości</a:t>
                      </a:r>
                      <a:r>
                        <a:rPr lang="pl-PL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językowej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3" marR="91453" marT="45727" marB="45727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 – poziom zaawansowany</a:t>
                      </a:r>
                      <a:endParaRPr lang="pl-PL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3" marR="91453" marT="45727" marB="45727">
                    <a:solidFill>
                      <a:srgbClr val="00B0F0"/>
                    </a:solidFill>
                  </a:tcPr>
                </a:tc>
              </a:tr>
              <a:tr h="1221087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Osoba</a:t>
                      </a:r>
                      <a:r>
                        <a:rPr lang="pl-PL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rozumie szeroki zakres trudnych dłuższych tekstów. Dostrzega znaczenia ukryte. Potrafi budować  dłuższe wypowiedzi (ustne i pisemne) sprawnie posługując się regułami organizacji wypowiedzi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3" marR="91453" marT="45727" marB="45727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Osoba z</a:t>
                      </a:r>
                      <a:r>
                        <a:rPr lang="pl-PL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łatwością rozumie wszystko, co usłyszy lub przeczyta. Płynnie wyraża swoje myśli, różnicując odcienie znaczeniowe nawet w bardziej złożonych wypowiedziach.</a:t>
                      </a:r>
                      <a:endParaRPr lang="pl-PL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3" marR="91453" marT="45727" marB="457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082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88184" cy="864096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Dobór tekstów</a:t>
            </a:r>
            <a:endParaRPr lang="pl-PL" sz="32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Formuła wg Stevena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Krashena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2296" indent="0">
              <a:buNone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+1 </a:t>
            </a:r>
          </a:p>
          <a:p>
            <a:pPr marL="82296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– poziom językowy ucznia/słuchacza</a:t>
            </a:r>
          </a:p>
          <a:p>
            <a:pPr marL="82296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+1 – sfera, którą uczący się wkrótce osiągnie</a:t>
            </a:r>
          </a:p>
          <a:p>
            <a:pPr marL="82296" indent="0">
              <a:buNone/>
            </a:pPr>
            <a:endParaRPr lang="pl-PL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Ważne!</a:t>
            </a:r>
          </a:p>
          <a:p>
            <a:pPr marL="82296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 czytania przebiega bez zakłóceń, jeśli nieznane słowa  nie przekraczają 5% tekstu.</a:t>
            </a:r>
          </a:p>
          <a:p>
            <a:pPr marL="82296" indent="0">
              <a:buNone/>
            </a:pPr>
            <a:r>
              <a:rPr lang="pl-PL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20% nieznanych słów uniemożliwia zrozumienie tekstu</a:t>
            </a: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7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00811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Poziom znajomości leksyki</a:t>
            </a:r>
            <a:endParaRPr lang="pl-PL" sz="32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/>
          </a:bodyPr>
          <a:lstStyle/>
          <a:p>
            <a:pPr marL="82296" indent="0">
              <a:lnSpc>
                <a:spcPct val="110000"/>
              </a:lnSpc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Oczekiwany poziom znajomości leksyki – na zakończeniu nauki na poszczególnych poziomach zaawansowania:</a:t>
            </a:r>
          </a:p>
          <a:p>
            <a:pPr>
              <a:lnSpc>
                <a:spcPct val="200000"/>
              </a:lnSpc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A1 – ok. 800 słów;</a:t>
            </a:r>
          </a:p>
          <a:p>
            <a:pPr>
              <a:lnSpc>
                <a:spcPct val="200000"/>
              </a:lnSpc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A2 – ok.1700 -1800 słów;</a:t>
            </a:r>
          </a:p>
          <a:p>
            <a:pPr>
              <a:lnSpc>
                <a:spcPct val="200000"/>
              </a:lnSpc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B1 – ok. 2500 - 3000 słów;</a:t>
            </a:r>
          </a:p>
          <a:p>
            <a:pPr>
              <a:lnSpc>
                <a:spcPct val="200000"/>
              </a:lnSpc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B2 – ok. 5000 słów;</a:t>
            </a:r>
          </a:p>
          <a:p>
            <a:pPr>
              <a:lnSpc>
                <a:spcPct val="200000"/>
              </a:lnSpc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C1 – ok. 7500 – 8000 słów;</a:t>
            </a:r>
          </a:p>
          <a:p>
            <a:pPr>
              <a:lnSpc>
                <a:spcPct val="200000"/>
              </a:lnSpc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C2 – min. 10000 słów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18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pole tekstowe 2"/>
          <p:cNvSpPr txBox="1">
            <a:spLocks noChangeArrowheads="1"/>
          </p:cNvSpPr>
          <p:nvPr/>
        </p:nvSpPr>
        <p:spPr bwMode="auto">
          <a:xfrm>
            <a:off x="555625" y="6534150"/>
            <a:ext cx="73818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200">
                <a:solidFill>
                  <a:schemeClr val="bg1"/>
                </a:solidFill>
                <a:latin typeface="Arial" charset="0"/>
              </a:rPr>
              <a:t>www.iom.pl</a:t>
            </a:r>
          </a:p>
        </p:txBody>
      </p:sp>
      <p:pic>
        <p:nvPicPr>
          <p:cNvPr id="46084" name="Obraz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088" y="387350"/>
            <a:ext cx="13747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ytuł 1"/>
          <p:cNvSpPr txBox="1">
            <a:spLocks/>
          </p:cNvSpPr>
          <p:nvPr/>
        </p:nvSpPr>
        <p:spPr bwMode="auto">
          <a:xfrm>
            <a:off x="179512" y="188640"/>
            <a:ext cx="8784976" cy="936104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800" b="1" dirty="0">
                <a:solidFill>
                  <a:srgbClr val="002060"/>
                </a:solidFill>
                <a:latin typeface="Arial" charset="0"/>
              </a:rPr>
              <a:t>Cechy tekstu preparowanego</a:t>
            </a:r>
          </a:p>
        </p:txBody>
      </p:sp>
      <p:sp>
        <p:nvSpPr>
          <p:cNvPr id="46086" name="Symbol zastępczy zawartości 2"/>
          <p:cNvSpPr txBox="1">
            <a:spLocks/>
          </p:cNvSpPr>
          <p:nvPr/>
        </p:nvSpPr>
        <p:spPr bwMode="auto">
          <a:xfrm>
            <a:off x="573088" y="1450975"/>
            <a:ext cx="7685087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pl-PL" altLang="pl-PL" sz="2400">
                <a:latin typeface="Arial" charset="0"/>
              </a:rPr>
              <a:t>zwięzłość;</a:t>
            </a:r>
          </a:p>
          <a:p>
            <a:pPr>
              <a:lnSpc>
                <a:spcPct val="150000"/>
              </a:lnSpc>
            </a:pPr>
            <a:r>
              <a:rPr lang="pl-PL" altLang="pl-PL" sz="2400">
                <a:latin typeface="Arial" charset="0"/>
              </a:rPr>
              <a:t>proste słownictwo; </a:t>
            </a:r>
          </a:p>
          <a:p>
            <a:pPr>
              <a:lnSpc>
                <a:spcPct val="150000"/>
              </a:lnSpc>
            </a:pPr>
            <a:r>
              <a:rPr lang="pl-PL" altLang="pl-PL" sz="2400">
                <a:latin typeface="Arial" charset="0"/>
              </a:rPr>
              <a:t>zastosowanie konstrukcji zdań: pojedynczych (prostych), współrzędnie złożonych;</a:t>
            </a:r>
          </a:p>
          <a:p>
            <a:pPr>
              <a:lnSpc>
                <a:spcPct val="150000"/>
              </a:lnSpc>
            </a:pPr>
            <a:r>
              <a:rPr lang="pl-PL" altLang="pl-PL" sz="2400">
                <a:latin typeface="Arial" charset="0"/>
              </a:rPr>
              <a:t>unikanie językowych środków </a:t>
            </a:r>
            <a:br>
              <a:rPr lang="pl-PL" altLang="pl-PL" sz="2400">
                <a:latin typeface="Arial" charset="0"/>
              </a:rPr>
            </a:br>
            <a:r>
              <a:rPr lang="pl-PL" altLang="pl-PL" sz="2400">
                <a:latin typeface="Arial" charset="0"/>
              </a:rPr>
              <a:t>stylistycznych (szczególnie metafor).</a:t>
            </a:r>
          </a:p>
        </p:txBody>
      </p:sp>
    </p:spTree>
    <p:extLst>
      <p:ext uri="{BB962C8B-B14F-4D97-AF65-F5344CB8AC3E}">
        <p14:creationId xmlns:p14="http://schemas.microsoft.com/office/powerpoint/2010/main" xmlns="" val="356524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851016" y="580274"/>
            <a:ext cx="622441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0990" y="948976"/>
            <a:ext cx="485775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7942" y="1109662"/>
            <a:ext cx="67627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160908" y="1967249"/>
            <a:ext cx="47625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471432" y="1854176"/>
            <a:ext cx="69532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216" y="3356992"/>
            <a:ext cx="14763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7942" y="3146356"/>
            <a:ext cx="518483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5411961" y="4785177"/>
            <a:ext cx="685981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0835" y="4714874"/>
            <a:ext cx="60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22269" y="206415"/>
            <a:ext cx="8928992" cy="861774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Pojedynek (walka) Achillesa z Hektorem</a:t>
            </a:r>
            <a:endParaRPr kumimoji="0" lang="pl-PL" alt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>Hektor i Achilles to bohaterowie wojny trojańskiej. </a:t>
            </a:r>
            <a:endParaRPr kumimoji="0" lang="pl-PL" alt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Spotkali się pod murami Troi i mieli pojedynkować się .</a:t>
            </a:r>
            <a:endParaRPr kumimoji="0" lang="pl-PL" alt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1043608" y="672556"/>
            <a:ext cx="784887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Hektor ujrzał odważnego Achillesa </a:t>
            </a:r>
            <a:r>
              <a:rPr lang="pl-PL" altLang="pl-PL" sz="8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 przestraszył się   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187624" y="1421770"/>
            <a:ext cx="491031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Odważny Achilles  wyglądał groźnie.  Miał na sobie niezwykłą (wspaniałą) zbroję.   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989034" y="1180349"/>
            <a:ext cx="228139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1100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11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110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Najpierw Hektor zaczął uciekać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 flipH="1">
            <a:off x="3839295" y="2046061"/>
            <a:ext cx="594621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potem doszło do walki. 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043608" y="2788346"/>
            <a:ext cx="5768797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Prosił o oddanie ciała pokonanego  jego rodzinie. Wściekły (zły ) Achilles nie zgodził się.</a:t>
            </a:r>
            <a:endParaRPr kumimoji="0" lang="pl-PL" alt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 Olimpie  bogowie 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4242765" y="3373789"/>
            <a:ext cx="195739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zdecydowali o zwycięstwie 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1187624" y="4812669"/>
            <a:ext cx="777686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Pod Troją trwała walka Achillesa i Hektora. Najpierw walczyli na dwa 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6357183" y="4845628"/>
            <a:ext cx="260730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potem na dwa  miecze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1121020" y="5412799"/>
            <a:ext cx="802298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Achilles zabił  mieczem Hektora.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1043608" y="5909898"/>
            <a:ext cx="81003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Hektor jeszcze raz prosił  Achillesa o oddanie  jego ciała rodzinie, lecz  Achilles nie zgodził się.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989034" y="2301851"/>
            <a:ext cx="90894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1121020" y="2191087"/>
            <a:ext cx="31069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Przed </a:t>
            </a:r>
            <a:r>
              <a:rPr lang="pl-PL" altLang="pl-PL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walką mądry Hektor chciał ustalić </a:t>
            </a:r>
            <a:r>
              <a:rPr lang="pl-PL" altLang="pl-PL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zasady.</a:t>
            </a:r>
            <a:endParaRPr lang="pl-PL" alt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Prostokąt 14"/>
          <p:cNvSpPr/>
          <p:nvPr/>
        </p:nvSpPr>
        <p:spPr>
          <a:xfrm flipH="1">
            <a:off x="6830535" y="3244334"/>
            <a:ext cx="20619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Achillesa.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xmlns="" val="341683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Cel warsztatów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9824" y="1412776"/>
            <a:ext cx="8754176" cy="51495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Wzbogacenie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warsztatu metodologicznego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metodycznego nauczycieli/lektorów uczących</a:t>
            </a:r>
            <a:b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języka polskiego jako obcego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3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pole tekstowe 6"/>
          <p:cNvSpPr txBox="1">
            <a:spLocks noChangeArrowheads="1"/>
          </p:cNvSpPr>
          <p:nvPr/>
        </p:nvSpPr>
        <p:spPr bwMode="auto">
          <a:xfrm>
            <a:off x="8294688" y="6527800"/>
            <a:ext cx="2936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2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79512" y="-243408"/>
            <a:ext cx="9037565" cy="1296144"/>
          </a:xfrm>
          <a:prstGeom prst="rect">
            <a:avLst/>
          </a:prstGeom>
          <a:solidFill>
            <a:srgbClr val="FFCC00"/>
          </a:solidFill>
        </p:spPr>
        <p:txBody>
          <a:bodyPr>
            <a:normAutofit fontScale="97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pl-PL" sz="28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sz="28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 tekstu preparowanego (A2)</a:t>
            </a:r>
            <a:endParaRPr lang="pl-PL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51" name="Symbol zastępczy zawartości 2"/>
          <p:cNvSpPr txBox="1">
            <a:spLocks/>
          </p:cNvSpPr>
          <p:nvPr/>
        </p:nvSpPr>
        <p:spPr bwMode="auto">
          <a:xfrm>
            <a:off x="971600" y="1243013"/>
            <a:ext cx="8172400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pl-PL" altLang="pl-PL" sz="1600" b="1" dirty="0">
                <a:latin typeface="Arial" charset="0"/>
              </a:rPr>
              <a:t>Pojedynek Achillesa z Hektorem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pl-PL" altLang="pl-PL" sz="1600" dirty="0">
                <a:latin typeface="Arial" charset="0"/>
              </a:rPr>
              <a:t>       Hektor i Achilles to herosi i bohaterowie wojny trojańskiej. Spotkali się pod murami Troi. Mieli </a:t>
            </a:r>
            <a:r>
              <a:rPr lang="pl-PL" altLang="pl-PL" sz="1600" b="1" dirty="0">
                <a:latin typeface="Arial" charset="0"/>
              </a:rPr>
              <a:t>stoczyć pojedynek </a:t>
            </a:r>
            <a:r>
              <a:rPr lang="pl-PL" altLang="pl-PL" sz="1600" dirty="0">
                <a:latin typeface="Arial" charset="0"/>
              </a:rPr>
              <a:t>(</a:t>
            </a:r>
            <a:r>
              <a:rPr lang="pl-PL" altLang="pl-PL" sz="1600" i="1" dirty="0">
                <a:latin typeface="Arial" charset="0"/>
              </a:rPr>
              <a:t>walczyć ze sobą</a:t>
            </a:r>
            <a:r>
              <a:rPr lang="pl-PL" altLang="pl-PL" sz="1600" dirty="0">
                <a:latin typeface="Arial" charset="0"/>
              </a:rPr>
              <a:t>). Hektor ujrzał pewnego siebie Achillesa </a:t>
            </a:r>
            <a:endParaRPr lang="pl-PL" altLang="pl-PL" sz="1600" dirty="0" smtClean="0">
              <a:latin typeface="Arial" charset="0"/>
            </a:endParaRP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pl-PL" altLang="pl-PL" sz="1600" dirty="0" smtClean="0">
                <a:latin typeface="Arial" charset="0"/>
              </a:rPr>
              <a:t>i </a:t>
            </a:r>
            <a:r>
              <a:rPr lang="pl-PL" altLang="pl-PL" sz="1600" b="1" dirty="0">
                <a:latin typeface="Arial" charset="0"/>
              </a:rPr>
              <a:t>przeraził się </a:t>
            </a:r>
            <a:r>
              <a:rPr lang="pl-PL" altLang="pl-PL" sz="1600" dirty="0">
                <a:latin typeface="Arial" charset="0"/>
              </a:rPr>
              <a:t>(</a:t>
            </a:r>
            <a:r>
              <a:rPr lang="pl-PL" altLang="pl-PL" sz="1600" i="1" dirty="0">
                <a:latin typeface="Arial" charset="0"/>
              </a:rPr>
              <a:t>przestraszył się</a:t>
            </a:r>
            <a:r>
              <a:rPr lang="pl-PL" altLang="pl-PL" sz="1600" dirty="0">
                <a:latin typeface="Arial" charset="0"/>
              </a:rPr>
              <a:t>). </a:t>
            </a:r>
            <a:r>
              <a:rPr lang="pl-PL" altLang="pl-PL" sz="1600" b="1" dirty="0">
                <a:latin typeface="Arial" charset="0"/>
              </a:rPr>
              <a:t>Waleczny</a:t>
            </a:r>
            <a:r>
              <a:rPr lang="pl-PL" altLang="pl-PL" sz="1600" dirty="0">
                <a:latin typeface="Arial" charset="0"/>
              </a:rPr>
              <a:t> </a:t>
            </a:r>
            <a:r>
              <a:rPr lang="pl-PL" altLang="pl-PL" sz="1600" i="1" dirty="0">
                <a:latin typeface="Arial" charset="0"/>
              </a:rPr>
              <a:t>(odważny</a:t>
            </a:r>
            <a:r>
              <a:rPr lang="pl-PL" altLang="pl-PL" sz="1600" dirty="0">
                <a:latin typeface="Arial" charset="0"/>
              </a:rPr>
              <a:t>) Achilles wyglądał bardzo groźnie. Miał na sobie niezwykłą zbroję. Najpierw Hektor zaczął uciekać, potem doszło do walki. Przed walką </a:t>
            </a:r>
            <a:r>
              <a:rPr lang="pl-PL" altLang="pl-PL" sz="1600" b="1" dirty="0">
                <a:latin typeface="Arial" charset="0"/>
              </a:rPr>
              <a:t>rozważny</a:t>
            </a:r>
            <a:r>
              <a:rPr lang="pl-PL" altLang="pl-PL" sz="1600" dirty="0">
                <a:latin typeface="Arial" charset="0"/>
              </a:rPr>
              <a:t>  (</a:t>
            </a:r>
            <a:r>
              <a:rPr lang="pl-PL" altLang="pl-PL" sz="1600" i="1" dirty="0">
                <a:latin typeface="Arial" charset="0"/>
              </a:rPr>
              <a:t>mądry</a:t>
            </a:r>
            <a:r>
              <a:rPr lang="pl-PL" altLang="pl-PL" sz="1600" dirty="0">
                <a:latin typeface="Arial" charset="0"/>
              </a:rPr>
              <a:t>) Hektor zaproponował Achillesowi </a:t>
            </a:r>
            <a:r>
              <a:rPr lang="pl-PL" altLang="pl-PL" sz="1600" b="1" dirty="0">
                <a:latin typeface="Arial" charset="0"/>
              </a:rPr>
              <a:t>układ </a:t>
            </a:r>
            <a:r>
              <a:rPr lang="pl-PL" altLang="pl-PL" sz="1600" i="1" dirty="0">
                <a:latin typeface="Arial" charset="0"/>
              </a:rPr>
              <a:t>(porozumienie</a:t>
            </a:r>
            <a:r>
              <a:rPr lang="pl-PL" altLang="pl-PL" sz="1600" i="1" dirty="0" smtClean="0">
                <a:latin typeface="Arial" charset="0"/>
              </a:rPr>
              <a:t>). </a:t>
            </a:r>
            <a:r>
              <a:rPr lang="pl-PL" altLang="pl-PL" sz="1600" dirty="0" smtClean="0">
                <a:latin typeface="Arial" charset="0"/>
              </a:rPr>
              <a:t>Prosił </a:t>
            </a:r>
            <a:r>
              <a:rPr lang="pl-PL" altLang="pl-PL" sz="1600" dirty="0">
                <a:latin typeface="Arial" charset="0"/>
              </a:rPr>
              <a:t>o oddanie ciała </a:t>
            </a:r>
            <a:r>
              <a:rPr lang="pl-PL" altLang="pl-PL" sz="1600" b="1" dirty="0">
                <a:latin typeface="Arial" charset="0"/>
              </a:rPr>
              <a:t>pokonanego</a:t>
            </a:r>
            <a:r>
              <a:rPr lang="pl-PL" altLang="pl-PL" sz="1600" dirty="0">
                <a:latin typeface="Arial" charset="0"/>
              </a:rPr>
              <a:t> (</a:t>
            </a:r>
            <a:r>
              <a:rPr lang="pl-PL" altLang="pl-PL" sz="1600" i="1" dirty="0">
                <a:latin typeface="Arial" charset="0"/>
              </a:rPr>
              <a:t>pobitego) </a:t>
            </a:r>
            <a:r>
              <a:rPr lang="pl-PL" altLang="pl-PL" sz="1600" dirty="0">
                <a:latin typeface="Arial" charset="0"/>
              </a:rPr>
              <a:t>rodzinie. Wściekły Achilles nie zgodził się (na tę propozycję).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pl-PL" altLang="pl-PL" sz="1600" dirty="0">
                <a:latin typeface="Arial" charset="0"/>
              </a:rPr>
              <a:t>Na Olimpie bogowie zdecydowali o zwycięstwie Achillesa.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pl-PL" altLang="pl-PL" sz="1600" dirty="0">
                <a:latin typeface="Arial" charset="0"/>
              </a:rPr>
              <a:t>      Pod Troją trwała walka herosów.  Najpierw walczyli na oszczepy, potem na miecze. Achilles śmiertelnie </a:t>
            </a:r>
            <a:r>
              <a:rPr lang="pl-PL" altLang="pl-PL" sz="1600" b="1" dirty="0">
                <a:latin typeface="Arial" charset="0"/>
              </a:rPr>
              <a:t>ugodził </a:t>
            </a:r>
            <a:r>
              <a:rPr lang="pl-PL" altLang="pl-PL" sz="1600" dirty="0">
                <a:latin typeface="Arial" charset="0"/>
              </a:rPr>
              <a:t>(</a:t>
            </a:r>
            <a:r>
              <a:rPr lang="pl-PL" altLang="pl-PL" sz="1600" i="1" dirty="0">
                <a:latin typeface="Arial" charset="0"/>
              </a:rPr>
              <a:t>uderzył) </a:t>
            </a:r>
            <a:r>
              <a:rPr lang="pl-PL" altLang="pl-PL" sz="1600" dirty="0">
                <a:latin typeface="Arial" charset="0"/>
              </a:rPr>
              <a:t>mieczem Hektora w szyję. Hektor jeszcze raz prosił Achillesa o oddanie jego ciała rodzinie, lecz bezwzględny Achilles nie zgodził się.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pl-PL" altLang="pl-PL" sz="1600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1940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4936" cy="1008112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Zadanie</a:t>
            </a:r>
            <a:endParaRPr lang="pl-PL" sz="32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Proszę spreparować/dostosować  otrzymany tekst na poziom A2</a:t>
            </a:r>
          </a:p>
          <a:p>
            <a:pPr marL="0" indent="0">
              <a:buNone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stosujemy zdania pojedyncze lub zdania złożone współrzędnie - ze spójnikami: i, oraz, lecz, albo, dlatego, więc, lub, a, ale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31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88184" cy="1008112"/>
          </a:xfrm>
        </p:spPr>
        <p:txBody>
          <a:bodyPr>
            <a:normAutofit/>
          </a:bodyPr>
          <a:lstStyle/>
          <a:p>
            <a:r>
              <a:rPr lang="pl-PL" dirty="0" smtClean="0"/>
              <a:t>Źródła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Polonijne Centrum Nauczycielskie </a:t>
            </a:r>
          </a:p>
          <a:p>
            <a:pPr marL="0" indent="0">
              <a:buNone/>
            </a:pPr>
            <a:r>
              <a:rPr lang="pl-PL" sz="2400" b="1" dirty="0" smtClean="0"/>
              <a:t>www.pcn.edu.pl</a:t>
            </a:r>
          </a:p>
          <a:p>
            <a:pPr marL="0" indent="0">
              <a:buNone/>
            </a:pPr>
            <a:r>
              <a:rPr lang="pl-PL" sz="2400" dirty="0"/>
              <a:t> </a:t>
            </a:r>
            <a:r>
              <a:rPr lang="pl-PL" sz="2400" dirty="0" smtClean="0"/>
              <a:t>Platforma </a:t>
            </a:r>
            <a:r>
              <a:rPr lang="pl-PL" sz="2400" i="1" dirty="0" smtClean="0"/>
              <a:t>Włącz Polskę</a:t>
            </a:r>
          </a:p>
          <a:p>
            <a:pPr marL="0" indent="0">
              <a:buNone/>
            </a:pPr>
            <a:r>
              <a:rPr lang="pl-PL" sz="2400" b="1" dirty="0" smtClean="0"/>
              <a:t>www.wlaczpolske.pl</a:t>
            </a:r>
          </a:p>
          <a:p>
            <a:pPr marL="0" indent="0">
              <a:buNone/>
            </a:pPr>
            <a:r>
              <a:rPr lang="pl-PL" sz="2400" dirty="0" smtClean="0"/>
              <a:t>Program </a:t>
            </a:r>
            <a:r>
              <a:rPr lang="pl-PL" sz="2400" dirty="0" err="1" smtClean="0"/>
              <a:t>Oneness</a:t>
            </a:r>
            <a:endParaRPr lang="pl-PL" sz="2400" dirty="0"/>
          </a:p>
          <a:p>
            <a:pPr marL="0" indent="0">
              <a:buNone/>
            </a:pPr>
            <a:r>
              <a:rPr lang="pl-PL" sz="2400" b="1" dirty="0" smtClean="0"/>
              <a:t>www.oneness.vu.lt</a:t>
            </a:r>
            <a:endParaRPr lang="pl-PL" sz="2400" b="1" dirty="0"/>
          </a:p>
          <a:p>
            <a:pPr marL="0" indent="0">
              <a:lnSpc>
                <a:spcPct val="150000"/>
              </a:lnSpc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24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Podręczniki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04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Przykładowe propozycje podręczników dla różnych grup uczących się języka polskiego na Ukrainie:</a:t>
            </a:r>
          </a:p>
          <a:p>
            <a:pPr marL="0" indent="0">
              <a:buNone/>
            </a:pPr>
            <a:r>
              <a:rPr lang="pl-PL" dirty="0"/>
              <a:t>Dla dzieci (od V klasy), dla </a:t>
            </a:r>
            <a:r>
              <a:rPr lang="pl-PL" dirty="0" smtClean="0"/>
              <a:t>początkujących</a:t>
            </a:r>
            <a:r>
              <a:rPr lang="pl-PL" dirty="0"/>
              <a:t>:</a:t>
            </a:r>
          </a:p>
          <a:p>
            <a:r>
              <a:rPr lang="pl-PL" b="1" dirty="0" smtClean="0"/>
              <a:t>Podręczniki prowadzące</a:t>
            </a:r>
            <a:r>
              <a:rPr lang="pl-PL" dirty="0"/>
              <a:t>: </a:t>
            </a:r>
            <a:r>
              <a:rPr lang="pl-PL" i="1" dirty="0" smtClean="0"/>
              <a:t>J</a:t>
            </a:r>
            <a:r>
              <a:rPr lang="pl-PL" dirty="0" smtClean="0"/>
              <a:t>ę</a:t>
            </a:r>
            <a:r>
              <a:rPr lang="pl-PL" i="1" dirty="0" smtClean="0"/>
              <a:t>zyk </a:t>
            </a:r>
            <a:r>
              <a:rPr lang="pl-PL" i="1" dirty="0"/>
              <a:t>polski 5, Polski coraz </a:t>
            </a:r>
            <a:r>
              <a:rPr lang="pl-PL" i="1" dirty="0" smtClean="0"/>
              <a:t>bliżej</a:t>
            </a:r>
            <a:r>
              <a:rPr lang="pl-PL" i="1" dirty="0"/>
              <a:t>, </a:t>
            </a:r>
            <a:r>
              <a:rPr lang="pl-PL" i="1" dirty="0" smtClean="0"/>
              <a:t>Lubi</a:t>
            </a:r>
            <a:r>
              <a:rPr lang="pl-PL" dirty="0" smtClean="0"/>
              <a:t>ę </a:t>
            </a:r>
            <a:r>
              <a:rPr lang="pl-PL" i="1" dirty="0"/>
              <a:t>polski, Bawimy </a:t>
            </a:r>
            <a:r>
              <a:rPr lang="pl-PL" i="1" dirty="0" smtClean="0"/>
              <a:t>si</a:t>
            </a:r>
            <a:r>
              <a:rPr lang="pl-PL" dirty="0" smtClean="0"/>
              <a:t>ę </a:t>
            </a:r>
            <a:r>
              <a:rPr lang="pl-PL" i="1" dirty="0"/>
              <a:t>w polski, </a:t>
            </a:r>
            <a:r>
              <a:rPr lang="pl-PL" i="1" dirty="0" smtClean="0"/>
              <a:t>Lubi</a:t>
            </a:r>
            <a:r>
              <a:rPr lang="pl-PL" dirty="0" smtClean="0"/>
              <a:t>ę </a:t>
            </a:r>
            <a:r>
              <a:rPr lang="pl-PL" i="1" dirty="0" smtClean="0"/>
              <a:t>czyta</a:t>
            </a:r>
            <a:r>
              <a:rPr lang="pl-PL" dirty="0"/>
              <a:t>ć</a:t>
            </a:r>
            <a:r>
              <a:rPr lang="pl-PL" dirty="0" smtClean="0"/>
              <a:t> </a:t>
            </a:r>
            <a:r>
              <a:rPr lang="pl-PL" i="1" dirty="0"/>
              <a:t>po polsku.</a:t>
            </a:r>
          </a:p>
          <a:p>
            <a:pPr marL="0" indent="0">
              <a:buNone/>
            </a:pPr>
            <a:r>
              <a:rPr lang="pl-PL" b="1" dirty="0" smtClean="0"/>
              <a:t>Podręczniki uzupełniające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i="1" dirty="0"/>
              <a:t>A co to takiego?, Słowa i słówka, Pisz</a:t>
            </a:r>
            <a:r>
              <a:rPr lang="pl-PL" dirty="0"/>
              <a:t>e </a:t>
            </a:r>
            <a:r>
              <a:rPr lang="pl-PL" i="1" dirty="0"/>
              <a:t>na A.</a:t>
            </a:r>
          </a:p>
          <a:p>
            <a:pPr marL="0" indent="0">
              <a:buNone/>
            </a:pPr>
            <a:r>
              <a:rPr lang="pl-PL" b="1" dirty="0"/>
              <a:t>Dla dzieci (od VI klasy), dla </a:t>
            </a:r>
            <a:r>
              <a:rPr lang="pl-PL" b="1" dirty="0" smtClean="0"/>
              <a:t>kontynuujących naukę:</a:t>
            </a:r>
            <a:endParaRPr lang="pl-PL" b="1" dirty="0"/>
          </a:p>
          <a:p>
            <a:pPr marL="0" indent="0">
              <a:buNone/>
            </a:pPr>
            <a:r>
              <a:rPr lang="pl-PL" b="1" dirty="0" smtClean="0"/>
              <a:t>Podręczniki prowadzące</a:t>
            </a:r>
            <a:r>
              <a:rPr lang="pl-PL" dirty="0"/>
              <a:t>: </a:t>
            </a:r>
            <a:r>
              <a:rPr lang="pl-PL" i="1" dirty="0" smtClean="0"/>
              <a:t>J</a:t>
            </a:r>
            <a:r>
              <a:rPr lang="pl-PL" dirty="0" smtClean="0"/>
              <a:t>ę</a:t>
            </a:r>
            <a:r>
              <a:rPr lang="pl-PL" i="1" dirty="0" smtClean="0"/>
              <a:t>zyk </a:t>
            </a:r>
            <a:r>
              <a:rPr lang="pl-PL" i="1" dirty="0"/>
              <a:t>polski 6, </a:t>
            </a:r>
            <a:r>
              <a:rPr lang="pl-PL" i="1" dirty="0" smtClean="0"/>
              <a:t>Strzeż</a:t>
            </a:r>
            <a:r>
              <a:rPr lang="pl-PL" dirty="0" smtClean="0"/>
              <a:t> </a:t>
            </a:r>
            <a:r>
              <a:rPr lang="pl-PL" i="1" dirty="0"/>
              <a:t>polskiej mowy.</a:t>
            </a:r>
          </a:p>
          <a:p>
            <a:pPr marL="0" indent="0">
              <a:buNone/>
            </a:pPr>
            <a:r>
              <a:rPr lang="pl-PL" b="1" dirty="0" smtClean="0"/>
              <a:t>Podręczniki uzupełniające</a:t>
            </a:r>
            <a:r>
              <a:rPr lang="pl-PL" dirty="0"/>
              <a:t>: </a:t>
            </a:r>
            <a:r>
              <a:rPr lang="pl-PL" i="1" dirty="0"/>
              <a:t>A co to takiego?, Słowa i słówka.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2207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Podręczniki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924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600" i="1" dirty="0" smtClean="0"/>
              <a:t>.</a:t>
            </a:r>
            <a:r>
              <a:rPr lang="pl-PL" sz="2600" b="1" dirty="0" smtClean="0"/>
              <a:t>Dla młodzieży </a:t>
            </a:r>
            <a:r>
              <a:rPr lang="pl-PL" sz="2600" b="1" dirty="0"/>
              <a:t>(klasa X, XI) i dorosłych, dla </a:t>
            </a:r>
            <a:r>
              <a:rPr lang="pl-PL" sz="2600" b="1" dirty="0" smtClean="0"/>
              <a:t>początkujących</a:t>
            </a:r>
            <a:r>
              <a:rPr lang="pl-PL" sz="2600" dirty="0"/>
              <a:t>:</a:t>
            </a:r>
          </a:p>
          <a:p>
            <a:pPr marL="0" indent="0">
              <a:buNone/>
            </a:pPr>
            <a:r>
              <a:rPr lang="pl-PL" sz="2200" b="1" dirty="0" smtClean="0"/>
              <a:t>Podręczniki prowadzące</a:t>
            </a:r>
            <a:r>
              <a:rPr lang="pl-PL" sz="2200" dirty="0"/>
              <a:t>: </a:t>
            </a:r>
            <a:r>
              <a:rPr lang="pl-PL" sz="2200" i="1" dirty="0"/>
              <a:t>Jestem </a:t>
            </a:r>
            <a:r>
              <a:rPr lang="pl-PL" sz="2200" i="1" dirty="0" smtClean="0"/>
              <a:t>st</a:t>
            </a:r>
            <a:r>
              <a:rPr lang="pl-PL" sz="2200" dirty="0"/>
              <a:t>ą</a:t>
            </a:r>
            <a:r>
              <a:rPr lang="pl-PL" sz="2200" i="1" dirty="0" smtClean="0"/>
              <a:t>d</a:t>
            </a:r>
            <a:r>
              <a:rPr lang="pl-PL" sz="2200" i="1" dirty="0"/>
              <a:t>, Hurra!!! Po polsku 1, Polski krok po kroku 1, Ach, ten </a:t>
            </a:r>
            <a:r>
              <a:rPr lang="pl-PL" sz="2200" i="1" dirty="0" smtClean="0"/>
              <a:t>j</a:t>
            </a:r>
            <a:r>
              <a:rPr lang="pl-PL" sz="2200" dirty="0" smtClean="0"/>
              <a:t>ę</a:t>
            </a:r>
            <a:r>
              <a:rPr lang="pl-PL" sz="2200" i="1" dirty="0" smtClean="0"/>
              <a:t>zyk</a:t>
            </a:r>
            <a:r>
              <a:rPr lang="pl-PL" sz="2200" i="1" dirty="0"/>
              <a:t> </a:t>
            </a:r>
            <a:r>
              <a:rPr lang="pl-PL" sz="2200" i="1" dirty="0" smtClean="0"/>
              <a:t>polski</a:t>
            </a:r>
            <a:r>
              <a:rPr lang="pl-PL" sz="2200" i="1" dirty="0"/>
              <a:t>, Jak to łatwo </a:t>
            </a:r>
            <a:r>
              <a:rPr lang="pl-PL" sz="2200" i="1" dirty="0" smtClean="0"/>
              <a:t>powiedzie</a:t>
            </a:r>
            <a:r>
              <a:rPr lang="pl-PL" sz="2200" dirty="0"/>
              <a:t>ć</a:t>
            </a:r>
            <a:r>
              <a:rPr lang="pl-PL" sz="2200" i="1" dirty="0" smtClean="0"/>
              <a:t>, </a:t>
            </a:r>
            <a:r>
              <a:rPr lang="pl-PL" sz="2200" i="1" dirty="0"/>
              <a:t>Miło mi </a:t>
            </a:r>
            <a:r>
              <a:rPr lang="pl-PL" sz="2200" i="1" dirty="0" smtClean="0"/>
              <a:t>pani</a:t>
            </a:r>
            <a:r>
              <a:rPr lang="pl-PL" sz="2200" dirty="0"/>
              <a:t>ą</a:t>
            </a:r>
            <a:r>
              <a:rPr lang="pl-PL" sz="2200" dirty="0" smtClean="0"/>
              <a:t> </a:t>
            </a:r>
            <a:r>
              <a:rPr lang="pl-PL" sz="2200" i="1" dirty="0" smtClean="0"/>
              <a:t>pozna</a:t>
            </a:r>
            <a:r>
              <a:rPr lang="pl-PL" sz="2200" dirty="0"/>
              <a:t>ć</a:t>
            </a:r>
            <a:r>
              <a:rPr lang="pl-PL" sz="2200" i="1" dirty="0" smtClean="0"/>
              <a:t>.</a:t>
            </a:r>
            <a:endParaRPr lang="pl-PL" sz="2200" i="1" dirty="0"/>
          </a:p>
          <a:p>
            <a:pPr marL="0" indent="0">
              <a:buNone/>
            </a:pPr>
            <a:r>
              <a:rPr lang="pl-PL" sz="2200" dirty="0" smtClean="0"/>
              <a:t> </a:t>
            </a:r>
            <a:r>
              <a:rPr lang="pl-PL" sz="2200" b="1" dirty="0" smtClean="0"/>
              <a:t>Podręczniki uzupełniające</a:t>
            </a:r>
            <a:r>
              <a:rPr lang="pl-PL" sz="2200" dirty="0"/>
              <a:t>: </a:t>
            </a:r>
            <a:r>
              <a:rPr lang="pl-PL" sz="2200" i="1" dirty="0" smtClean="0"/>
              <a:t>J</a:t>
            </a:r>
            <a:r>
              <a:rPr lang="pl-PL" sz="2200" dirty="0"/>
              <a:t>ę</a:t>
            </a:r>
            <a:r>
              <a:rPr lang="pl-PL" sz="2200" i="1" dirty="0" smtClean="0"/>
              <a:t>zyk </a:t>
            </a:r>
            <a:r>
              <a:rPr lang="pl-PL" sz="2200" i="1" dirty="0"/>
              <a:t>polski à la carte, Gramatyka? Dlaczego nie?, Gramatyka? Ale</a:t>
            </a:r>
            <a:r>
              <a:rPr lang="pl-PL" sz="2200" dirty="0"/>
              <a:t> </a:t>
            </a:r>
            <a:r>
              <a:rPr lang="pl-PL" sz="2200" i="1" dirty="0"/>
              <a:t>tak</a:t>
            </a:r>
            <a:r>
              <a:rPr lang="pl-PL" sz="2200" i="1" dirty="0" smtClean="0"/>
              <a:t>!, Ten</a:t>
            </a:r>
            <a:r>
              <a:rPr lang="pl-PL" sz="2200" i="1" dirty="0"/>
              <a:t>, ta, to</a:t>
            </a:r>
            <a:r>
              <a:rPr lang="pl-PL" sz="2200" i="1" dirty="0" smtClean="0"/>
              <a:t>.</a:t>
            </a:r>
          </a:p>
          <a:p>
            <a:pPr marL="0" indent="0">
              <a:buNone/>
            </a:pPr>
            <a:r>
              <a:rPr lang="pl-PL" sz="2200" b="1" dirty="0"/>
              <a:t>Dla </a:t>
            </a:r>
            <a:r>
              <a:rPr lang="pl-PL" sz="2200" b="1" dirty="0" smtClean="0"/>
              <a:t>młodzieży </a:t>
            </a:r>
            <a:r>
              <a:rPr lang="pl-PL" sz="2200" b="1" dirty="0"/>
              <a:t>(klasa X, XI) i dorosłych, dla </a:t>
            </a:r>
            <a:r>
              <a:rPr lang="pl-PL" sz="2200" b="1" dirty="0" smtClean="0"/>
              <a:t>kontynuujących naukę:</a:t>
            </a:r>
            <a:endParaRPr lang="pl-PL" sz="2200" b="1" dirty="0"/>
          </a:p>
          <a:p>
            <a:pPr marL="0" indent="0">
              <a:buNone/>
            </a:pPr>
            <a:r>
              <a:rPr lang="pl-PL" sz="2200" b="1" dirty="0" smtClean="0"/>
              <a:t>Podręczniki prowadzące</a:t>
            </a:r>
            <a:r>
              <a:rPr lang="pl-PL" sz="2400" dirty="0"/>
              <a:t>: </a:t>
            </a:r>
            <a:r>
              <a:rPr lang="pl-PL" sz="2200" i="1" dirty="0"/>
              <a:t>Hurra!!! Po polsku 2, Hurra!!! Po polsku 3, Polski krok po kroku 2, </a:t>
            </a:r>
            <a:r>
              <a:rPr lang="pl-PL" sz="2200" i="1" dirty="0" smtClean="0"/>
              <a:t>Kiedy</a:t>
            </a:r>
            <a:r>
              <a:rPr lang="pl-PL" sz="2200" dirty="0" smtClean="0"/>
              <a:t>ś</a:t>
            </a:r>
            <a:r>
              <a:rPr lang="pl-PL" sz="2200" dirty="0"/>
              <a:t> </a:t>
            </a:r>
            <a:r>
              <a:rPr lang="pl-PL" sz="2200" i="1" dirty="0" smtClean="0"/>
              <a:t>wrócisz </a:t>
            </a:r>
            <a:r>
              <a:rPr lang="pl-PL" sz="2200" i="1" dirty="0"/>
              <a:t>tu.</a:t>
            </a:r>
          </a:p>
          <a:p>
            <a:pPr marL="0" indent="0">
              <a:buNone/>
            </a:pPr>
            <a:r>
              <a:rPr lang="pl-PL" sz="2200" b="1" dirty="0" smtClean="0"/>
              <a:t>Podręczniki uzupełniające</a:t>
            </a:r>
            <a:r>
              <a:rPr lang="pl-PL" sz="2200" dirty="0"/>
              <a:t>: </a:t>
            </a:r>
            <a:r>
              <a:rPr lang="pl-PL" sz="2200" i="1" dirty="0"/>
              <a:t>Z polskim na ty, </a:t>
            </a:r>
            <a:r>
              <a:rPr lang="pl-PL" sz="2200" i="1" dirty="0" smtClean="0"/>
              <a:t>J</a:t>
            </a:r>
            <a:r>
              <a:rPr lang="pl-PL" sz="2200" dirty="0"/>
              <a:t>ę</a:t>
            </a:r>
            <a:r>
              <a:rPr lang="pl-PL" sz="2200" i="1" dirty="0" smtClean="0"/>
              <a:t>zyk </a:t>
            </a:r>
            <a:r>
              <a:rPr lang="pl-PL" sz="2200" i="1" dirty="0"/>
              <a:t>polski à la carte</a:t>
            </a:r>
            <a:r>
              <a:rPr lang="pl-PL" sz="2200" dirty="0"/>
              <a:t>, </a:t>
            </a:r>
            <a:r>
              <a:rPr lang="pl-PL" sz="2200" dirty="0" smtClean="0"/>
              <a:t>podręczniki </a:t>
            </a:r>
            <a:r>
              <a:rPr lang="pl-PL" sz="2200" dirty="0"/>
              <a:t>do </a:t>
            </a:r>
            <a:r>
              <a:rPr lang="pl-PL" sz="2200" dirty="0" smtClean="0"/>
              <a:t>gramatyki, przygotowujące </a:t>
            </a:r>
            <a:r>
              <a:rPr lang="pl-PL" sz="2200" dirty="0"/>
              <a:t>do egzaminów, słowniki, gramatyki</a:t>
            </a:r>
            <a:r>
              <a:rPr lang="pl-PL" sz="2200" dirty="0" smtClean="0"/>
              <a:t>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xmlns="" val="68499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4936" cy="1008112"/>
          </a:xfrm>
        </p:spPr>
        <p:txBody>
          <a:bodyPr/>
          <a:lstStyle/>
          <a:p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ibliografia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i="1" dirty="0">
                <a:latin typeface="Arial" charset="0"/>
              </a:rPr>
              <a:t>Europejski system opisu kształcenia językowego: uczenie się, nauczanie, ocenianie </a:t>
            </a:r>
            <a:r>
              <a:rPr lang="pl-PL" altLang="pl-PL" dirty="0">
                <a:latin typeface="Arial" charset="0"/>
              </a:rPr>
              <a:t>(wersja polska), Warszawa 2003.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i="1" dirty="0">
                <a:latin typeface="Arial" charset="0"/>
              </a:rPr>
              <a:t>Europejskie portfolio językowe </a:t>
            </a:r>
            <a:r>
              <a:rPr lang="pl-PL" altLang="pl-PL" dirty="0">
                <a:latin typeface="Arial" charset="0"/>
              </a:rPr>
              <a:t>(wersja polska), Warszawa 2005.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i="1" dirty="0">
                <a:latin typeface="Arial" charset="0"/>
              </a:rPr>
              <a:t>Inny w polskiej szkole. Poradnik dla nauczycieli pracujących z uczniami cudzoziemskimi</a:t>
            </a:r>
            <a:r>
              <a:rPr lang="pl-PL" altLang="pl-PL" dirty="0">
                <a:latin typeface="Arial" charset="0"/>
              </a:rPr>
              <a:t>, red. Ewa Pawlic-Rafałowska, Miasto Stołeczne Warszawa, Warszawa 2010.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dirty="0">
                <a:latin typeface="Arial" charset="0"/>
              </a:rPr>
              <a:t>Komorowska H., </a:t>
            </a:r>
            <a:r>
              <a:rPr lang="pl-PL" altLang="pl-PL" i="1" dirty="0">
                <a:latin typeface="Arial" charset="0"/>
              </a:rPr>
              <a:t>Metodyka nauczania języków obcych</a:t>
            </a:r>
            <a:r>
              <a:rPr lang="pl-PL" altLang="pl-PL" dirty="0">
                <a:latin typeface="Arial" charset="0"/>
              </a:rPr>
              <a:t>, Wydawnictwo Fraszka Edukacyjna, Warszawa 2005.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dirty="0">
                <a:latin typeface="Arial" charset="0"/>
              </a:rPr>
              <a:t>Komorowska H</a:t>
            </a:r>
            <a:r>
              <a:rPr lang="pl-PL" altLang="pl-PL" i="1" dirty="0">
                <a:latin typeface="Arial" charset="0"/>
              </a:rPr>
              <a:t>., Sprawdzanie umiejętności w nauce języka obcego. Kontrola-Ocena-Testowanie</a:t>
            </a:r>
            <a:r>
              <a:rPr lang="pl-PL" altLang="pl-PL" dirty="0">
                <a:latin typeface="Arial" charset="0"/>
              </a:rPr>
              <a:t>, Wydawnictwo Fraszka Edukacyjna, Warszawa 2007.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i="1" dirty="0">
                <a:latin typeface="Arial" charset="0"/>
              </a:rPr>
              <a:t>Ku wielokulturowej szkole w Polsce. Pakiet edukacyjny z programem nauczania języka polskiego jako drugiego dla I, II i III etapu kształcenia</a:t>
            </a:r>
            <a:r>
              <a:rPr lang="pl-PL" altLang="pl-PL" dirty="0">
                <a:latin typeface="Arial" charset="0"/>
              </a:rPr>
              <a:t>, opracowanie zbiorowe, Biuro Edukacji m.st. Warszawy, Warszawa 2010.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dirty="0">
                <a:latin typeface="Arial" charset="0"/>
              </a:rPr>
              <a:t>Martyniuk W</a:t>
            </a:r>
            <a:r>
              <a:rPr lang="pl-PL" altLang="pl-PL" i="1" dirty="0">
                <a:latin typeface="Arial" charset="0"/>
              </a:rPr>
              <a:t>., A1 – Elementarny poziom zaawansowania w języku polskim jako obcym</a:t>
            </a:r>
            <a:r>
              <a:rPr lang="pl-PL" altLang="pl-PL" dirty="0">
                <a:latin typeface="Arial" charset="0"/>
              </a:rPr>
              <a:t>, Kraków 2004.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dirty="0">
                <a:latin typeface="Arial" charset="0"/>
              </a:rPr>
              <a:t>Miodunka W.T., </a:t>
            </a:r>
            <a:r>
              <a:rPr lang="pl-PL" altLang="pl-PL" i="1" dirty="0">
                <a:latin typeface="Arial" charset="0"/>
              </a:rPr>
              <a:t>Polszczyzna jako język drugi,  </a:t>
            </a:r>
            <a:r>
              <a:rPr lang="pl-PL" altLang="pl-PL" dirty="0">
                <a:latin typeface="Arial" charset="0"/>
              </a:rPr>
              <a:t>Kraków 2010.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dirty="0" err="1">
                <a:latin typeface="Arial" charset="0"/>
              </a:rPr>
              <a:t>Seretny</a:t>
            </a:r>
            <a:r>
              <a:rPr lang="pl-PL" altLang="pl-PL" dirty="0">
                <a:latin typeface="Arial" charset="0"/>
              </a:rPr>
              <a:t> A., Lipińska E</a:t>
            </a:r>
            <a:r>
              <a:rPr lang="pl-PL" altLang="pl-PL" i="1" dirty="0">
                <a:latin typeface="Arial" charset="0"/>
              </a:rPr>
              <a:t>., ABC metodyki nauczania języka polskiego jako obcego</a:t>
            </a:r>
            <a:r>
              <a:rPr lang="pl-PL" altLang="pl-PL" dirty="0">
                <a:latin typeface="Arial" charset="0"/>
              </a:rPr>
              <a:t>, Kraków 2005.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39031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99898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Arial Black" pitchFamily="34" charset="0"/>
              </a:rPr>
              <a:t>PAPARAZZI lub informacja zwrotna w </a:t>
            </a:r>
            <a:r>
              <a:rPr lang="pl-PL" smtClean="0">
                <a:latin typeface="Arial Black" pitchFamily="34" charset="0"/>
              </a:rPr>
              <a:t>innej formie</a:t>
            </a:r>
            <a:r>
              <a:rPr lang="pl-PL" smtClean="0">
                <a:latin typeface="Arial Black" pitchFamily="34" charset="0"/>
                <a:sym typeface="Wingdings" panose="05000000000000000000" pitchFamily="2" charset="2"/>
              </a:rPr>
              <a:t></a:t>
            </a:r>
            <a:endParaRPr lang="pl-PL" dirty="0">
              <a:latin typeface="Arial Black" pitchFamily="34" charset="0"/>
            </a:endParaRPr>
          </a:p>
        </p:txBody>
      </p:sp>
      <p:pic>
        <p:nvPicPr>
          <p:cNvPr id="4" name="Symbol zastępczy zawartości 3" descr="MC900300275.W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700808"/>
            <a:ext cx="3280605" cy="2945578"/>
          </a:xfrm>
        </p:spPr>
      </p:pic>
      <p:pic>
        <p:nvPicPr>
          <p:cNvPr id="5" name="Obraz 4" descr="konferencj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3356992"/>
            <a:ext cx="3095625" cy="30956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az 5" descr="podreczniki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1412776"/>
            <a:ext cx="2635349" cy="3695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30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6624736" cy="998984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 za nami…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685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Analiza planu dydaktycznego,  </a:t>
            </a:r>
          </a:p>
          <a:p>
            <a:pPr>
              <a:lnSpc>
                <a:spcPct val="150000"/>
              </a:lnSpc>
              <a:defRPr/>
            </a:pPr>
            <a:r>
              <a:rPr lang="pl-PL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worzenie materiałów dydaktycznych i planowanie lekcji, z uwzględnieniem specyfiki (charakterystycznych cech) grupy.</a:t>
            </a:r>
          </a:p>
          <a:p>
            <a:pPr>
              <a:lnSpc>
                <a:spcPct val="150000"/>
              </a:lnSpc>
              <a:defRPr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Próby tworzenia tekstów preparowanych</a:t>
            </a:r>
          </a:p>
          <a:p>
            <a:pPr>
              <a:lnSpc>
                <a:spcPct val="150000"/>
              </a:lnSpc>
              <a:defRPr/>
            </a:pPr>
            <a:r>
              <a:rPr lang="pl-PL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Wykorzystaliśmy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: metodę zadań praktycznych, karuzelę, paparazzi.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Formy pracy: praca w grupach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998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>
          <a:xfrm>
            <a:off x="12631" y="1340768"/>
            <a:ext cx="91440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54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pl-PL" sz="54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5400" dirty="0">
                <a:latin typeface="Calibri" panose="020F0502020204030204" pitchFamily="34" charset="0"/>
              </a:rPr>
              <a:t/>
            </a:r>
            <a:br>
              <a:rPr lang="pl-PL" sz="5400" dirty="0">
                <a:latin typeface="Calibri" panose="020F0502020204030204" pitchFamily="34" charset="0"/>
              </a:rPr>
            </a:br>
            <a:r>
              <a:rPr lang="pl-PL" sz="5400" dirty="0" smtClean="0">
                <a:latin typeface="Calibri" panose="020F0502020204030204" pitchFamily="34" charset="0"/>
              </a:rPr>
              <a:t/>
            </a:r>
            <a:br>
              <a:rPr lang="pl-PL" sz="5400" dirty="0" smtClean="0">
                <a:latin typeface="Calibri" panose="020F0502020204030204" pitchFamily="34" charset="0"/>
              </a:rPr>
            </a:b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Dziękuję za uwagę i…do zobaczenia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</a:t>
            </a: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pl-PL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54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pl-PL" sz="54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pl-PL" sz="5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959225"/>
          </a:xfrm>
        </p:spPr>
        <p:txBody>
          <a:bodyPr>
            <a:normAutofit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l-PL" sz="3600" i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Ewa Pawlic-Rafałowska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l-PL" sz="3600" b="1" dirty="0" err="1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ewa.pawlic</a:t>
            </a: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@ wcies.edu.pl</a:t>
            </a:r>
            <a:endParaRPr lang="pl-PL" sz="24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l-PL" sz="2400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l-PL" sz="24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pl-PL" sz="2400" dirty="0" smtClean="0"/>
          </a:p>
        </p:txBody>
      </p:sp>
      <p:pic>
        <p:nvPicPr>
          <p:cNvPr id="4" name="Obraz 3" descr="Obraz5.jpg"/>
          <p:cNvPicPr>
            <a:picLocks noChangeAspect="1"/>
          </p:cNvPicPr>
          <p:nvPr/>
        </p:nvPicPr>
        <p:blipFill>
          <a:blip r:embed="rId2" cstate="print"/>
          <a:srcRect b="50000"/>
          <a:stretch>
            <a:fillRect/>
          </a:stretch>
        </p:blipFill>
        <p:spPr>
          <a:xfrm>
            <a:off x="4139952" y="5085184"/>
            <a:ext cx="1547664" cy="15652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069838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008112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Zaczynamy…</a:t>
            </a: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  jakim nastawieniem ( w jakim humorze) rozpoczynacie Państwo dzisiejsze zajęcia?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407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936104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Zakres tematyczny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20933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Analiza propozycji planu dydaktycznego.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harakterystyka nauczania języka obcego dzieci młodszych </a:t>
            </a:r>
            <a:b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starszych (młodzież).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Tworzenie materiałów dydaktycznych w oparciu o plan dydaktyczny.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Planowanie zajęć języka polskiego jako obcego </a:t>
            </a:r>
            <a:b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 zastosowaniem metod aktywizujących.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Tworzenie tekstów preparowanych.</a:t>
            </a:r>
          </a:p>
          <a:p>
            <a:pPr>
              <a:lnSpc>
                <a:spcPct val="150000"/>
              </a:lnSpc>
            </a:pP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6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964488" cy="1152525"/>
          </a:xfr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Zależność 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445980276"/>
              </p:ext>
            </p:extLst>
          </p:nvPr>
        </p:nvGraphicFramePr>
        <p:xfrm>
          <a:off x="0" y="1484313"/>
          <a:ext cx="8229600" cy="4641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90054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17632" cy="926976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Struktura planu dydaktycznego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81746050"/>
              </p:ext>
            </p:extLst>
          </p:nvPr>
        </p:nvGraphicFramePr>
        <p:xfrm>
          <a:off x="0" y="1196752"/>
          <a:ext cx="8892480" cy="511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704"/>
                <a:gridCol w="720080"/>
                <a:gridCol w="1728192"/>
                <a:gridCol w="1152128"/>
                <a:gridCol w="1512168"/>
                <a:gridCol w="1636125"/>
                <a:gridCol w="236083"/>
              </a:tblGrid>
              <a:tr h="1319009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Dział tematyczny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solidFill>
                            <a:schemeClr val="tx1"/>
                          </a:solidFill>
                        </a:rPr>
                        <a:t>l. godz.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Zagadnienia gramatyczne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Wymagania edukacyjne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Zintegrowane kształcenie przedmiotowo-językowe (CLIL)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  <a:tr h="411486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8 działów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podstawowe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ponadpodstawowe</a:t>
                      </a:r>
                      <a:endParaRPr lang="pl-P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82074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pl-PL" sz="1600" dirty="0" smtClean="0"/>
                        <a:t>Komunikuję się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pl-PL" sz="1600" dirty="0" smtClean="0"/>
                        <a:t>W szkole i środowisku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pl-PL" sz="1600" dirty="0" smtClean="0"/>
                        <a:t>Ja i świat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pl-PL" sz="1600" dirty="0" smtClean="0"/>
                        <a:t>W podróży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pl-PL" sz="1600" dirty="0" smtClean="0"/>
                        <a:t>Dom, rodzina,</a:t>
                      </a:r>
                      <a:r>
                        <a:rPr lang="pl-PL" sz="1600" baseline="0" dirty="0" smtClean="0"/>
                        <a:t> praca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pl-PL" sz="1600" baseline="0" dirty="0" smtClean="0"/>
                        <a:t>Zainteresowania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pl-PL" sz="1600" baseline="0" dirty="0" smtClean="0"/>
                        <a:t>Człowiek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pl-PL" sz="1600" baseline="0" dirty="0" smtClean="0"/>
                        <a:t>Kultura, nauka </a:t>
                      </a:r>
                      <a:br>
                        <a:rPr lang="pl-PL" sz="1600" baseline="0" dirty="0" smtClean="0"/>
                      </a:br>
                      <a:r>
                        <a:rPr lang="pl-PL" sz="1600" baseline="0" dirty="0" smtClean="0"/>
                        <a:t>i technika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m.in. wprowadzenie konstrukcji składniowych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pl-PL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l-PL" sz="1600" b="1" dirty="0" smtClean="0"/>
                        <a:t>Wymagania</a:t>
                      </a:r>
                      <a:r>
                        <a:rPr lang="pl-PL" sz="1600" dirty="0" smtClean="0"/>
                        <a:t> edukacyjne oznaczają</a:t>
                      </a:r>
                      <a:r>
                        <a:rPr lang="pl-PL" sz="1600" baseline="0" dirty="0" smtClean="0"/>
                        <a:t> formułowane przez nauczyciela </a:t>
                      </a:r>
                      <a:r>
                        <a:rPr lang="pl-PL" sz="1600" b="1" baseline="0" dirty="0" smtClean="0"/>
                        <a:t>oczekiwania </a:t>
                      </a:r>
                      <a:r>
                        <a:rPr lang="pl-PL" sz="1600" b="0" baseline="0" dirty="0" smtClean="0"/>
                        <a:t>osiągnięć</a:t>
                      </a:r>
                      <a:r>
                        <a:rPr lang="pl-PL" sz="1600" baseline="0" dirty="0" smtClean="0"/>
                        <a:t> ucznia w oparciu </a:t>
                      </a:r>
                      <a:br>
                        <a:rPr lang="pl-PL" sz="1600" baseline="0" dirty="0" smtClean="0"/>
                      </a:br>
                      <a:r>
                        <a:rPr lang="pl-PL" sz="1600" baseline="0" dirty="0" smtClean="0"/>
                        <a:t>o realizowany program nauczania</a:t>
                      </a:r>
                      <a:endParaRPr lang="pl-PL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Łączne</a:t>
                      </a:r>
                      <a:r>
                        <a:rPr lang="pl-PL" sz="1600" baseline="0" dirty="0" smtClean="0"/>
                        <a:t> realizowanie programów nauczania języka i innego przedmiotu.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56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994952" cy="980728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Propozycja wprowadzania konstrukcji składniowych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0107980"/>
              </p:ext>
            </p:extLst>
          </p:nvPr>
        </p:nvGraphicFramePr>
        <p:xfrm>
          <a:off x="457200" y="1340766"/>
          <a:ext cx="8229600" cy="5328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2448272"/>
                <a:gridCol w="5338936"/>
              </a:tblGrid>
              <a:tr h="45817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lp.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PRZYPADEK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PRZYKŁAD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  <a:tr h="458171"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MIANOWNIK</a:t>
                      </a:r>
                      <a:r>
                        <a:rPr lang="pl-PL" b="1" baseline="0" dirty="0" smtClean="0"/>
                        <a:t>   kto? co?</a:t>
                      </a:r>
                      <a:endParaRPr lang="pl-PL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To</a:t>
                      </a:r>
                      <a:r>
                        <a:rPr lang="pl-PL" baseline="0" dirty="0" smtClean="0"/>
                        <a:t> mój (kto?) brat.</a:t>
                      </a:r>
                      <a:endParaRPr lang="pl-PL" dirty="0"/>
                    </a:p>
                  </a:txBody>
                  <a:tcPr>
                    <a:noFill/>
                  </a:tcPr>
                </a:tc>
              </a:tr>
              <a:tr h="790816"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BIERNIK</a:t>
                      </a:r>
                      <a:r>
                        <a:rPr lang="pl-PL" b="1" baseline="0" dirty="0" smtClean="0"/>
                        <a:t> kogo? co? (widzę)</a:t>
                      </a:r>
                      <a:endParaRPr lang="pl-PL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Zapraszam cię</a:t>
                      </a:r>
                      <a:r>
                        <a:rPr lang="pl-PL" baseline="0" dirty="0" smtClean="0"/>
                        <a:t> na (co?) urodziny.</a:t>
                      </a:r>
                      <a:endParaRPr lang="pl-P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90816"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DOPEŁNIACZ</a:t>
                      </a:r>
                      <a:r>
                        <a:rPr lang="pl-PL" b="1" baseline="0" dirty="0" smtClean="0"/>
                        <a:t>  kogo? czego? (nie ma)</a:t>
                      </a:r>
                      <a:r>
                        <a:rPr lang="pl-PL" b="1" dirty="0" smtClean="0"/>
                        <a:t>  </a:t>
                      </a:r>
                      <a:endParaRPr lang="pl-PL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Ola</a:t>
                      </a:r>
                      <a:r>
                        <a:rPr lang="pl-PL" baseline="0" dirty="0" smtClean="0"/>
                        <a:t> szukała (czego?) zeszytu.</a:t>
                      </a:r>
                      <a:endParaRPr lang="pl-PL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0816">
                <a:tc>
                  <a:txBody>
                    <a:bodyPr/>
                    <a:lstStyle/>
                    <a:p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MIEJSCOWNIK  (o,</a:t>
                      </a:r>
                      <a:r>
                        <a:rPr lang="pl-PL" b="1" baseline="0" dirty="0" smtClean="0"/>
                        <a:t> w) kim? czym?</a:t>
                      </a:r>
                      <a:endParaRPr lang="pl-PL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Rozmawialiśmy (o czym?) o</a:t>
                      </a:r>
                      <a:r>
                        <a:rPr lang="pl-PL" baseline="0" dirty="0" smtClean="0"/>
                        <a:t> metodach aktywizujących.</a:t>
                      </a:r>
                      <a:endParaRPr lang="pl-P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90816"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NARZĘDNIK</a:t>
                      </a:r>
                      <a:r>
                        <a:rPr lang="pl-PL" b="1" baseline="0" dirty="0" smtClean="0"/>
                        <a:t>  (z) kim? czym?</a:t>
                      </a:r>
                      <a:endParaRPr lang="pl-PL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Ola przyjechała do Polski (z</a:t>
                      </a:r>
                      <a:r>
                        <a:rPr lang="pl-PL" baseline="0" dirty="0" smtClean="0"/>
                        <a:t> kim?) z rodzicami.</a:t>
                      </a:r>
                      <a:endParaRPr lang="pl-PL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0816"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CELOWNIK</a:t>
                      </a:r>
                      <a:r>
                        <a:rPr lang="pl-PL" b="1" baseline="0" dirty="0" smtClean="0"/>
                        <a:t>  komu? czemu?</a:t>
                      </a:r>
                      <a:endParaRPr lang="pl-PL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 wielką</a:t>
                      </a:r>
                      <a:r>
                        <a:rPr lang="pl-PL" baseline="0" dirty="0" smtClean="0"/>
                        <a:t> przyjemnością pomogłam (komu?) koleżance w przygotowaniach do ślubu.</a:t>
                      </a:r>
                      <a:endParaRPr lang="pl-PL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8171"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WOŁACZ</a:t>
                      </a:r>
                      <a:r>
                        <a:rPr lang="pl-PL" b="1" baseline="0" dirty="0" smtClean="0"/>
                        <a:t> </a:t>
                      </a:r>
                      <a:r>
                        <a:rPr lang="pl-PL" b="1" dirty="0" smtClean="0"/>
                        <a:t>o!</a:t>
                      </a:r>
                      <a:endParaRPr lang="pl-PL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(o!) Leno , pamiętaj</a:t>
                      </a:r>
                      <a:r>
                        <a:rPr lang="pl-PL" baseline="0" dirty="0" smtClean="0"/>
                        <a:t> o obietnicy.</a:t>
                      </a:r>
                      <a:endParaRPr lang="pl-PL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770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4936" cy="1008112"/>
          </a:xfrm>
        </p:spPr>
        <p:txBody>
          <a:bodyPr/>
          <a:lstStyle/>
          <a:p>
            <a:r>
              <a:rPr lang="pl-PL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Zadanie</a:t>
            </a:r>
            <a:endParaRPr lang="pl-PL" sz="32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Proszę dostosować (lub ułożyć) tekst glottodydaktyczny (4-5 zdań lub krótki dialog) do zagadnienia gramatycznego </a:t>
            </a:r>
          </a:p>
          <a:p>
            <a:pPr marL="0" indent="0">
              <a:buNone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w załączniku dla grup.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114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926976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Metoda a forma pracy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/>
              <a:t>m</a:t>
            </a:r>
            <a:r>
              <a:rPr lang="pl-PL" sz="2800" b="1" dirty="0" smtClean="0"/>
              <a:t>etoda/metody</a:t>
            </a:r>
            <a:r>
              <a:rPr lang="pl-PL" sz="2800" dirty="0" smtClean="0"/>
              <a:t> – zaktywizowanie uczniów poprzez czynny udział w zajęciach (np. praktyczne działania)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b="1" dirty="0"/>
              <a:t>f</a:t>
            </a:r>
            <a:r>
              <a:rPr lang="pl-PL" sz="2800" b="1" dirty="0" smtClean="0"/>
              <a:t>ormy pracy- </a:t>
            </a:r>
            <a:r>
              <a:rPr lang="pl-PL" sz="2800" dirty="0" smtClean="0"/>
              <a:t>praca indywidualna, w parach, w grupach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347461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cies WZÓR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wcies WZÓR</Template>
  <TotalTime>3264</TotalTime>
  <Words>1909</Words>
  <Application>Microsoft Office PowerPoint</Application>
  <PresentationFormat>Pokaz na ekranie (4:3)</PresentationFormat>
  <Paragraphs>261</Paragraphs>
  <Slides>28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wcies WZÓR</vt:lpstr>
      <vt:lpstr>ASPEKTY METODYCZNE NAUCZANIA JĘZYKA POLSKIEGO JAKO OBCEGO TWORZENIE I WYBÓR MATERIAŁÓW METODYCZNYCH  Część II</vt:lpstr>
      <vt:lpstr>Cel warsztatów</vt:lpstr>
      <vt:lpstr>Zaczynamy…</vt:lpstr>
      <vt:lpstr>Zakres tematyczny</vt:lpstr>
      <vt:lpstr>Zależność </vt:lpstr>
      <vt:lpstr>Struktura planu dydaktycznego</vt:lpstr>
      <vt:lpstr>Propozycja wprowadzania konstrukcji składniowych</vt:lpstr>
      <vt:lpstr>Zadanie</vt:lpstr>
      <vt:lpstr>Metoda a forma pracy</vt:lpstr>
      <vt:lpstr>Slajd 10</vt:lpstr>
      <vt:lpstr>Zadanie</vt:lpstr>
      <vt:lpstr>Nauczanie dzieci grupa wiekowa 4/5-10/11lat</vt:lpstr>
      <vt:lpstr>Nauczanie dzieci grupa wiekowa 4/5-10/11lat  (wg prof. Hanny Komorowskiej)</vt:lpstr>
      <vt:lpstr>Nauczanie dzieci starszych i młodzieży 12-16 lat</vt:lpstr>
      <vt:lpstr>Slajd 15</vt:lpstr>
      <vt:lpstr>Dobór tekstów</vt:lpstr>
      <vt:lpstr>Poziom znajomości leksyki</vt:lpstr>
      <vt:lpstr>Slajd 18</vt:lpstr>
      <vt:lpstr>Slajd 19</vt:lpstr>
      <vt:lpstr>Slajd 20</vt:lpstr>
      <vt:lpstr>Zadanie</vt:lpstr>
      <vt:lpstr>Źródła </vt:lpstr>
      <vt:lpstr>Podręczniki</vt:lpstr>
      <vt:lpstr>Podręczniki</vt:lpstr>
      <vt:lpstr>Bibliografia</vt:lpstr>
      <vt:lpstr>PAPARAZZI lub informacja zwrotna w innej formie</vt:lpstr>
      <vt:lpstr>Co za nami…</vt:lpstr>
      <vt:lpstr>   Dziękuję za uwagę i…do zobaczenia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OFFICE</dc:creator>
  <cp:lastModifiedBy>wcies</cp:lastModifiedBy>
  <cp:revision>312</cp:revision>
  <cp:lastPrinted>2015-07-01T21:22:12Z</cp:lastPrinted>
  <dcterms:created xsi:type="dcterms:W3CDTF">2013-11-22T21:17:58Z</dcterms:created>
  <dcterms:modified xsi:type="dcterms:W3CDTF">2015-07-02T11:49:18Z</dcterms:modified>
</cp:coreProperties>
</file>